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29"/>
  </p:notesMasterIdLst>
  <p:sldIdLst>
    <p:sldId id="307" r:id="rId2"/>
    <p:sldId id="368" r:id="rId3"/>
    <p:sldId id="370" r:id="rId4"/>
    <p:sldId id="369" r:id="rId5"/>
    <p:sldId id="339" r:id="rId6"/>
    <p:sldId id="341" r:id="rId7"/>
    <p:sldId id="342" r:id="rId8"/>
    <p:sldId id="344" r:id="rId9"/>
    <p:sldId id="437" r:id="rId10"/>
    <p:sldId id="400" r:id="rId11"/>
    <p:sldId id="438" r:id="rId12"/>
    <p:sldId id="439" r:id="rId13"/>
    <p:sldId id="440" r:id="rId14"/>
    <p:sldId id="441" r:id="rId15"/>
    <p:sldId id="443" r:id="rId16"/>
    <p:sldId id="444" r:id="rId17"/>
    <p:sldId id="340" r:id="rId18"/>
    <p:sldId id="372" r:id="rId19"/>
    <p:sldId id="373" r:id="rId20"/>
    <p:sldId id="445" r:id="rId21"/>
    <p:sldId id="371" r:id="rId22"/>
    <p:sldId id="384" r:id="rId23"/>
    <p:sldId id="406" r:id="rId24"/>
    <p:sldId id="446" r:id="rId25"/>
    <p:sldId id="447" r:id="rId26"/>
    <p:sldId id="385" r:id="rId27"/>
    <p:sldId id="33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54" userDrawn="1">
          <p15:clr>
            <a:srgbClr val="A4A3A4"/>
          </p15:clr>
        </p15:guide>
        <p15:guide id="2" pos="7216" userDrawn="1">
          <p15:clr>
            <a:srgbClr val="A4A3A4"/>
          </p15:clr>
        </p15:guide>
        <p15:guide id="4" orient="horz" pos="640" userDrawn="1">
          <p15:clr>
            <a:srgbClr val="A4A3A4"/>
          </p15:clr>
        </p15:guide>
        <p15:guide id="5" orient="horz" pos="3891" userDrawn="1">
          <p15:clr>
            <a:srgbClr val="A4A3A4"/>
          </p15:clr>
        </p15:guide>
        <p15:guide id="6" orient="horz" pos="37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693"/>
    <a:srgbClr val="ED7D31"/>
    <a:srgbClr val="47ACDC"/>
    <a:srgbClr val="FAFFFF"/>
    <a:srgbClr val="FEFFFF"/>
    <a:srgbClr val="C3E4F2"/>
    <a:srgbClr val="DEF0F8"/>
    <a:srgbClr val="46ACDB"/>
    <a:srgbClr val="F6BE98"/>
    <a:srgbClr val="0F60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showGuides="1">
      <p:cViewPr varScale="1">
        <p:scale>
          <a:sx n="111" d="100"/>
          <a:sy n="111" d="100"/>
        </p:scale>
        <p:origin x="336" y="132"/>
      </p:cViewPr>
      <p:guideLst>
        <p:guide pos="354"/>
        <p:guide pos="7216"/>
        <p:guide orient="horz" pos="640"/>
        <p:guide orient="horz" pos="3891"/>
        <p:guide orient="horz" pos="37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935F7FA-1D5F-4B60-8689-4C8381B1CEDC}" type="doc">
      <dgm:prSet loTypeId="urn:microsoft.com/office/officeart/2005/8/layout/vList2#4" loCatId="list" qsTypeId="urn:microsoft.com/office/officeart/2005/8/quickstyle/simple1#4" qsCatId="simple" csTypeId="urn:microsoft.com/office/officeart/2005/8/colors/accent1_2#4" csCatId="accent1" phldr="1"/>
      <dgm:spPr/>
      <dgm:t>
        <a:bodyPr/>
        <a:lstStyle/>
        <a:p>
          <a:endParaRPr lang="zh-CN" altLang="en-US"/>
        </a:p>
      </dgm:t>
    </dgm:pt>
    <dgm:pt modelId="{EA9490CF-B859-4141-837A-1D4A6746AA49}">
      <dgm:prSet phldrT="[文本]" phldr="0" custT="0"/>
      <dgm:spPr/>
      <dgm:t>
        <a:bodyPr vert="horz" wrap="square"/>
        <a:lstStyle/>
        <a:p>
          <a:pPr>
            <a:lnSpc>
              <a:spcPct val="100000"/>
            </a:lnSpc>
            <a:spcBef>
              <a:spcPct val="0"/>
            </a:spcBef>
            <a:spcAft>
              <a:spcPct val="35000"/>
            </a:spcAft>
          </a:pPr>
          <a:r>
            <a:rPr lang="zh-CN" altLang="en-US" dirty="0" smtClean="0">
              <a:sym typeface="+mn-ea"/>
            </a:rPr>
            <a:t>任务</a:t>
          </a:r>
          <a:r>
            <a:rPr lang="en-US" altLang="zh-CN" dirty="0" smtClean="0">
              <a:sym typeface="+mn-ea"/>
            </a:rPr>
            <a:t>3</a:t>
          </a:r>
          <a:r>
            <a:rPr lang="zh-CN" altLang="en-US" dirty="0" smtClean="0">
              <a:sym typeface="+mn-ea"/>
            </a:rPr>
            <a:t>-</a:t>
          </a:r>
          <a:r>
            <a:rPr lang="zh-CN" altLang="en-US" dirty="0">
              <a:sym typeface="+mn-ea"/>
            </a:rPr>
            <a:t>1</a:t>
          </a:r>
          <a:endParaRPr lang="zh-CN" altLang="en-US" dirty="0"/>
        </a:p>
      </dgm:t>
    </dgm:pt>
    <dgm:pt modelId="{182DCE9F-4626-4193-B2B4-0CCF25747DA8}" type="parTrans" cxnId="{B3D6CB0A-A1E7-476B-808D-84F0C1555C32}">
      <dgm:prSet/>
      <dgm:spPr/>
      <dgm:t>
        <a:bodyPr/>
        <a:lstStyle/>
        <a:p>
          <a:endParaRPr lang="zh-CN" altLang="en-US"/>
        </a:p>
      </dgm:t>
    </dgm:pt>
    <dgm:pt modelId="{20E57596-7E32-460F-85A2-AA181D20A67B}" type="sibTrans" cxnId="{B3D6CB0A-A1E7-476B-808D-84F0C1555C32}">
      <dgm:prSet/>
      <dgm:spPr/>
      <dgm:t>
        <a:bodyPr/>
        <a:lstStyle/>
        <a:p>
          <a:endParaRPr lang="zh-CN" altLang="en-US"/>
        </a:p>
      </dgm:t>
    </dgm:pt>
    <dgm:pt modelId="{E2F866C8-322C-47A7-B633-703C4112826F}">
      <dgm:prSet phldrT="[文本]" phldr="0" custT="0"/>
      <dgm:spPr/>
      <dgm:t>
        <a:bodyPr vert="horz" wrap="square"/>
        <a:lstStyle/>
        <a:p>
          <a:pPr>
            <a:lnSpc>
              <a:spcPct val="100000"/>
            </a:lnSpc>
            <a:spcBef>
              <a:spcPct val="0"/>
            </a:spcBef>
            <a:spcAft>
              <a:spcPct val="20000"/>
            </a:spcAft>
          </a:pPr>
          <a:r>
            <a:rPr lang="zh-CN" altLang="en-US" dirty="0" smtClean="0">
              <a:sym typeface="+mn-ea"/>
            </a:rPr>
            <a:t>连接查询</a:t>
          </a:r>
          <a:endParaRPr lang="zh-CN" altLang="en-US" dirty="0">
            <a:sym typeface="+mn-ea"/>
          </a:endParaRPr>
        </a:p>
      </dgm:t>
    </dgm:pt>
    <dgm:pt modelId="{9E81CED7-86DC-4713-AF35-B4B8640352B8}" type="parTrans" cxnId="{6D67701A-5C40-4624-91D9-CB9C246B6E83}">
      <dgm:prSet/>
      <dgm:spPr/>
      <dgm:t>
        <a:bodyPr/>
        <a:lstStyle/>
        <a:p>
          <a:endParaRPr lang="zh-CN" altLang="en-US"/>
        </a:p>
      </dgm:t>
    </dgm:pt>
    <dgm:pt modelId="{B29B00E5-D3BA-4D5C-890D-999070FEB1C1}" type="sibTrans" cxnId="{6D67701A-5C40-4624-91D9-CB9C246B6E83}">
      <dgm:prSet/>
      <dgm:spPr/>
      <dgm:t>
        <a:bodyPr/>
        <a:lstStyle/>
        <a:p>
          <a:endParaRPr lang="zh-CN" altLang="en-US"/>
        </a:p>
      </dgm:t>
    </dgm:pt>
    <dgm:pt modelId="{694CA7C6-15F6-4B47-8E24-FE5C56E26217}">
      <dgm:prSet phldrT="[文本]" phldr="0" custT="0"/>
      <dgm:spPr/>
      <dgm:t>
        <a:bodyPr vert="horz" wrap="square"/>
        <a:lstStyle/>
        <a:p>
          <a:pPr>
            <a:lnSpc>
              <a:spcPct val="100000"/>
            </a:lnSpc>
            <a:spcBef>
              <a:spcPct val="0"/>
            </a:spcBef>
            <a:spcAft>
              <a:spcPct val="35000"/>
            </a:spcAft>
          </a:pPr>
          <a:r>
            <a:rPr lang="zh-CN" altLang="en-US" dirty="0" smtClean="0">
              <a:sym typeface="+mn-ea"/>
            </a:rPr>
            <a:t>任务</a:t>
          </a:r>
          <a:r>
            <a:rPr lang="en-US" altLang="zh-CN" dirty="0" smtClean="0">
              <a:sym typeface="+mn-ea"/>
            </a:rPr>
            <a:t>3</a:t>
          </a:r>
          <a:r>
            <a:rPr lang="zh-CN" altLang="en-US" dirty="0" smtClean="0">
              <a:sym typeface="+mn-ea"/>
            </a:rPr>
            <a:t>-</a:t>
          </a:r>
          <a:r>
            <a:rPr lang="zh-CN" altLang="en-US" dirty="0">
              <a:sym typeface="+mn-ea"/>
            </a:rPr>
            <a:t>2</a:t>
          </a:r>
          <a:endParaRPr lang="zh-CN" altLang="en-US" dirty="0"/>
        </a:p>
      </dgm:t>
    </dgm:pt>
    <dgm:pt modelId="{DD6AD0C1-F31D-45FC-B3EE-30CC8DA6BB12}" type="parTrans" cxnId="{215C0FA0-C1A8-4E09-A27D-935B4670AEFB}">
      <dgm:prSet/>
      <dgm:spPr/>
      <dgm:t>
        <a:bodyPr/>
        <a:lstStyle/>
        <a:p>
          <a:endParaRPr lang="zh-CN" altLang="en-US"/>
        </a:p>
      </dgm:t>
    </dgm:pt>
    <dgm:pt modelId="{2479F4EA-2543-4E1B-9F8F-C548098DF679}" type="sibTrans" cxnId="{215C0FA0-C1A8-4E09-A27D-935B4670AEFB}">
      <dgm:prSet/>
      <dgm:spPr/>
      <dgm:t>
        <a:bodyPr/>
        <a:lstStyle/>
        <a:p>
          <a:endParaRPr lang="zh-CN" altLang="en-US"/>
        </a:p>
      </dgm:t>
    </dgm:pt>
    <dgm:pt modelId="{5BDF3335-0B07-4A07-85F7-BEF0E4DD57D4}">
      <dgm:prSet phldrT="[文本]" phldr="0" custT="0"/>
      <dgm:spPr/>
      <dgm:t>
        <a:bodyPr vert="horz" wrap="square"/>
        <a:lstStyle/>
        <a:p>
          <a:pPr>
            <a:lnSpc>
              <a:spcPct val="100000"/>
            </a:lnSpc>
            <a:spcBef>
              <a:spcPct val="0"/>
            </a:spcBef>
            <a:spcAft>
              <a:spcPct val="20000"/>
            </a:spcAft>
          </a:pPr>
          <a:r>
            <a:rPr lang="zh-CN" altLang="en-US" dirty="0" smtClean="0">
              <a:sym typeface="+mn-ea"/>
            </a:rPr>
            <a:t>其他查询</a:t>
          </a:r>
          <a:endParaRPr lang="zh-CN" altLang="en-US" dirty="0">
            <a:sym typeface="+mn-ea"/>
          </a:endParaRPr>
        </a:p>
      </dgm:t>
    </dgm:pt>
    <dgm:pt modelId="{3D8C5A5F-5449-40E0-9968-B2A24CD48D59}" type="parTrans" cxnId="{251A14A2-C68A-4847-B506-63DCF385DD32}">
      <dgm:prSet/>
      <dgm:spPr/>
      <dgm:t>
        <a:bodyPr/>
        <a:lstStyle/>
        <a:p>
          <a:endParaRPr lang="zh-CN" altLang="en-US"/>
        </a:p>
      </dgm:t>
    </dgm:pt>
    <dgm:pt modelId="{C3EB0B90-7374-4F49-877F-E5A518A11115}" type="sibTrans" cxnId="{251A14A2-C68A-4847-B506-63DCF385DD32}">
      <dgm:prSet/>
      <dgm:spPr/>
      <dgm:t>
        <a:bodyPr/>
        <a:lstStyle/>
        <a:p>
          <a:endParaRPr lang="zh-CN" altLang="en-US"/>
        </a:p>
      </dgm:t>
    </dgm:pt>
    <dgm:pt modelId="{7EBC2B5E-0208-4570-99BE-61F14D8CFDE7}" type="pres">
      <dgm:prSet presAssocID="{4935F7FA-1D5F-4B60-8689-4C8381B1CEDC}" presName="linear" presStyleCnt="0">
        <dgm:presLayoutVars>
          <dgm:animLvl val="lvl"/>
          <dgm:resizeHandles val="exact"/>
        </dgm:presLayoutVars>
      </dgm:prSet>
      <dgm:spPr/>
      <dgm:t>
        <a:bodyPr/>
        <a:lstStyle/>
        <a:p>
          <a:endParaRPr lang="zh-CN" altLang="en-US"/>
        </a:p>
      </dgm:t>
    </dgm:pt>
    <dgm:pt modelId="{3E62794C-1607-4733-ADCA-906674A22343}" type="pres">
      <dgm:prSet presAssocID="{EA9490CF-B859-4141-837A-1D4A6746AA49}" presName="parentText" presStyleLbl="node1" presStyleIdx="0" presStyleCnt="2">
        <dgm:presLayoutVars>
          <dgm:chMax val="0"/>
          <dgm:bulletEnabled val="1"/>
        </dgm:presLayoutVars>
      </dgm:prSet>
      <dgm:spPr/>
      <dgm:t>
        <a:bodyPr/>
        <a:lstStyle/>
        <a:p>
          <a:endParaRPr lang="zh-CN" altLang="en-US"/>
        </a:p>
      </dgm:t>
    </dgm:pt>
    <dgm:pt modelId="{3B57A0D3-8728-40A5-B79E-F7D5C3A120C7}" type="pres">
      <dgm:prSet presAssocID="{EA9490CF-B859-4141-837A-1D4A6746AA49}" presName="childText" presStyleLbl="revTx" presStyleIdx="0" presStyleCnt="2">
        <dgm:presLayoutVars>
          <dgm:bulletEnabled val="1"/>
        </dgm:presLayoutVars>
      </dgm:prSet>
      <dgm:spPr/>
      <dgm:t>
        <a:bodyPr/>
        <a:lstStyle/>
        <a:p>
          <a:endParaRPr lang="zh-CN" altLang="en-US"/>
        </a:p>
      </dgm:t>
    </dgm:pt>
    <dgm:pt modelId="{16F3467F-589A-42D1-9134-3E95797766A2}" type="pres">
      <dgm:prSet presAssocID="{694CA7C6-15F6-4B47-8E24-FE5C56E26217}" presName="parentText" presStyleLbl="node1" presStyleIdx="1" presStyleCnt="2">
        <dgm:presLayoutVars>
          <dgm:chMax val="0"/>
          <dgm:bulletEnabled val="1"/>
        </dgm:presLayoutVars>
      </dgm:prSet>
      <dgm:spPr/>
      <dgm:t>
        <a:bodyPr/>
        <a:lstStyle/>
        <a:p>
          <a:endParaRPr lang="zh-CN" altLang="en-US"/>
        </a:p>
      </dgm:t>
    </dgm:pt>
    <dgm:pt modelId="{50C6C0C8-D2B1-4ACB-B170-96A2C2FB0436}" type="pres">
      <dgm:prSet presAssocID="{694CA7C6-15F6-4B47-8E24-FE5C56E26217}" presName="childText" presStyleLbl="revTx" presStyleIdx="1" presStyleCnt="2">
        <dgm:presLayoutVars>
          <dgm:bulletEnabled val="1"/>
        </dgm:presLayoutVars>
      </dgm:prSet>
      <dgm:spPr/>
      <dgm:t>
        <a:bodyPr/>
        <a:lstStyle/>
        <a:p>
          <a:endParaRPr lang="zh-CN" altLang="en-US"/>
        </a:p>
      </dgm:t>
    </dgm:pt>
  </dgm:ptLst>
  <dgm:cxnLst>
    <dgm:cxn modelId="{6D67701A-5C40-4624-91D9-CB9C246B6E83}" srcId="{EA9490CF-B859-4141-837A-1D4A6746AA49}" destId="{E2F866C8-322C-47A7-B633-703C4112826F}" srcOrd="0" destOrd="0" parTransId="{9E81CED7-86DC-4713-AF35-B4B8640352B8}" sibTransId="{B29B00E5-D3BA-4D5C-890D-999070FEB1C1}"/>
    <dgm:cxn modelId="{BFBFD507-E3DE-4C0F-B0BD-23E54F43BA1C}" type="presOf" srcId="{5BDF3335-0B07-4A07-85F7-BEF0E4DD57D4}" destId="{50C6C0C8-D2B1-4ACB-B170-96A2C2FB0436}" srcOrd="0" destOrd="0" presId="urn:microsoft.com/office/officeart/2005/8/layout/vList2#4"/>
    <dgm:cxn modelId="{177C8B4F-43FD-4E65-B5D4-A37B82601348}" type="presOf" srcId="{694CA7C6-15F6-4B47-8E24-FE5C56E26217}" destId="{16F3467F-589A-42D1-9134-3E95797766A2}" srcOrd="0" destOrd="0" presId="urn:microsoft.com/office/officeart/2005/8/layout/vList2#4"/>
    <dgm:cxn modelId="{BA97387D-961C-490B-AA87-3191126E64FD}" type="presOf" srcId="{E2F866C8-322C-47A7-B633-703C4112826F}" destId="{3B57A0D3-8728-40A5-B79E-F7D5C3A120C7}" srcOrd="0" destOrd="0" presId="urn:microsoft.com/office/officeart/2005/8/layout/vList2#4"/>
    <dgm:cxn modelId="{251A14A2-C68A-4847-B506-63DCF385DD32}" srcId="{694CA7C6-15F6-4B47-8E24-FE5C56E26217}" destId="{5BDF3335-0B07-4A07-85F7-BEF0E4DD57D4}" srcOrd="0" destOrd="0" parTransId="{3D8C5A5F-5449-40E0-9968-B2A24CD48D59}" sibTransId="{C3EB0B90-7374-4F49-877F-E5A518A11115}"/>
    <dgm:cxn modelId="{8D7B1E01-D5CD-46C1-A84A-1040926AA2B0}" type="presOf" srcId="{4935F7FA-1D5F-4B60-8689-4C8381B1CEDC}" destId="{7EBC2B5E-0208-4570-99BE-61F14D8CFDE7}" srcOrd="0" destOrd="0" presId="urn:microsoft.com/office/officeart/2005/8/layout/vList2#4"/>
    <dgm:cxn modelId="{215C0FA0-C1A8-4E09-A27D-935B4670AEFB}" srcId="{4935F7FA-1D5F-4B60-8689-4C8381B1CEDC}" destId="{694CA7C6-15F6-4B47-8E24-FE5C56E26217}" srcOrd="1" destOrd="0" parTransId="{DD6AD0C1-F31D-45FC-B3EE-30CC8DA6BB12}" sibTransId="{2479F4EA-2543-4E1B-9F8F-C548098DF679}"/>
    <dgm:cxn modelId="{B3D6CB0A-A1E7-476B-808D-84F0C1555C32}" srcId="{4935F7FA-1D5F-4B60-8689-4C8381B1CEDC}" destId="{EA9490CF-B859-4141-837A-1D4A6746AA49}" srcOrd="0" destOrd="0" parTransId="{182DCE9F-4626-4193-B2B4-0CCF25747DA8}" sibTransId="{20E57596-7E32-460F-85A2-AA181D20A67B}"/>
    <dgm:cxn modelId="{44945AD8-D48A-401C-B9DF-8333EFFC2464}" type="presOf" srcId="{EA9490CF-B859-4141-837A-1D4A6746AA49}" destId="{3E62794C-1607-4733-ADCA-906674A22343}" srcOrd="0" destOrd="0" presId="urn:microsoft.com/office/officeart/2005/8/layout/vList2#4"/>
    <dgm:cxn modelId="{F3EF14C6-1415-4BBF-B187-6A7DA747380F}" type="presParOf" srcId="{7EBC2B5E-0208-4570-99BE-61F14D8CFDE7}" destId="{3E62794C-1607-4733-ADCA-906674A22343}" srcOrd="0" destOrd="0" presId="urn:microsoft.com/office/officeart/2005/8/layout/vList2#4"/>
    <dgm:cxn modelId="{662F66A3-8585-4230-B63F-21D511BB4C79}" type="presParOf" srcId="{7EBC2B5E-0208-4570-99BE-61F14D8CFDE7}" destId="{3B57A0D3-8728-40A5-B79E-F7D5C3A120C7}" srcOrd="1" destOrd="0" presId="urn:microsoft.com/office/officeart/2005/8/layout/vList2#4"/>
    <dgm:cxn modelId="{62BF33EE-EDE6-4992-A2BB-BA2EF548F7E3}" type="presParOf" srcId="{7EBC2B5E-0208-4570-99BE-61F14D8CFDE7}" destId="{16F3467F-589A-42D1-9134-3E95797766A2}" srcOrd="2" destOrd="0" presId="urn:microsoft.com/office/officeart/2005/8/layout/vList2#4"/>
    <dgm:cxn modelId="{E35F8047-C095-49C9-ACB7-B2CC2294E81A}" type="presParOf" srcId="{7EBC2B5E-0208-4570-99BE-61F14D8CFDE7}" destId="{50C6C0C8-D2B1-4ACB-B170-96A2C2FB0436}" srcOrd="3" destOrd="0" presId="urn:microsoft.com/office/officeart/2005/8/layout/vList2#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2794C-1607-4733-ADCA-906674A22343}">
      <dsp:nvSpPr>
        <dsp:cNvPr id="0" name=""/>
        <dsp:cNvSpPr/>
      </dsp:nvSpPr>
      <dsp:spPr bwMode="white">
        <a:xfrm>
          <a:off x="0" y="19102"/>
          <a:ext cx="9066530"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100000"/>
            </a:lnSpc>
            <a:spcBef>
              <a:spcPct val="0"/>
            </a:spcBef>
            <a:spcAft>
              <a:spcPct val="35000"/>
            </a:spcAft>
          </a:pPr>
          <a:r>
            <a:rPr lang="zh-CN" altLang="en-US" sz="3400" kern="1200" dirty="0" smtClean="0">
              <a:sym typeface="+mn-ea"/>
            </a:rPr>
            <a:t>任务</a:t>
          </a:r>
          <a:r>
            <a:rPr lang="en-US" altLang="zh-CN" sz="3400" kern="1200" dirty="0" smtClean="0">
              <a:sym typeface="+mn-ea"/>
            </a:rPr>
            <a:t>3</a:t>
          </a:r>
          <a:r>
            <a:rPr lang="zh-CN" altLang="en-US" sz="3400" kern="1200" dirty="0" smtClean="0">
              <a:sym typeface="+mn-ea"/>
            </a:rPr>
            <a:t>-</a:t>
          </a:r>
          <a:r>
            <a:rPr lang="zh-CN" altLang="en-US" sz="3400" kern="1200" dirty="0">
              <a:sym typeface="+mn-ea"/>
            </a:rPr>
            <a:t>1</a:t>
          </a:r>
          <a:endParaRPr lang="zh-CN" altLang="en-US" sz="3400" kern="1200" dirty="0"/>
        </a:p>
      </dsp:txBody>
      <dsp:txXfrm>
        <a:off x="46606" y="65708"/>
        <a:ext cx="8973318" cy="861508"/>
      </dsp:txXfrm>
    </dsp:sp>
    <dsp:sp modelId="{3B57A0D3-8728-40A5-B79E-F7D5C3A120C7}">
      <dsp:nvSpPr>
        <dsp:cNvPr id="0" name=""/>
        <dsp:cNvSpPr/>
      </dsp:nvSpPr>
      <dsp:spPr bwMode="white">
        <a:xfrm>
          <a:off x="0" y="973822"/>
          <a:ext cx="906653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43180" rIns="241808" bIns="43180" numCol="1" spcCol="1270" anchor="t" anchorCtr="0">
          <a:noAutofit/>
        </a:bodyPr>
        <a:lstStyle/>
        <a:p>
          <a:pPr marL="228600" lvl="1" indent="-228600" algn="l" defTabSz="1200150">
            <a:lnSpc>
              <a:spcPct val="100000"/>
            </a:lnSpc>
            <a:spcBef>
              <a:spcPct val="0"/>
            </a:spcBef>
            <a:spcAft>
              <a:spcPct val="20000"/>
            </a:spcAft>
            <a:buChar char="••"/>
          </a:pPr>
          <a:r>
            <a:rPr lang="zh-CN" altLang="en-US" sz="2700" kern="1200" dirty="0" smtClean="0">
              <a:sym typeface="+mn-ea"/>
            </a:rPr>
            <a:t>连接查询</a:t>
          </a:r>
          <a:endParaRPr lang="zh-CN" altLang="en-US" sz="2700" kern="1200" dirty="0">
            <a:sym typeface="+mn-ea"/>
          </a:endParaRPr>
        </a:p>
      </dsp:txBody>
      <dsp:txXfrm>
        <a:off x="0" y="973822"/>
        <a:ext cx="9066530" cy="563040"/>
      </dsp:txXfrm>
    </dsp:sp>
    <dsp:sp modelId="{16F3467F-589A-42D1-9134-3E95797766A2}">
      <dsp:nvSpPr>
        <dsp:cNvPr id="0" name=""/>
        <dsp:cNvSpPr/>
      </dsp:nvSpPr>
      <dsp:spPr bwMode="white">
        <a:xfrm>
          <a:off x="0" y="1536862"/>
          <a:ext cx="9066530"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100000"/>
            </a:lnSpc>
            <a:spcBef>
              <a:spcPct val="0"/>
            </a:spcBef>
            <a:spcAft>
              <a:spcPct val="35000"/>
            </a:spcAft>
          </a:pPr>
          <a:r>
            <a:rPr lang="zh-CN" altLang="en-US" sz="3400" kern="1200" dirty="0" smtClean="0">
              <a:sym typeface="+mn-ea"/>
            </a:rPr>
            <a:t>任务</a:t>
          </a:r>
          <a:r>
            <a:rPr lang="en-US" altLang="zh-CN" sz="3400" kern="1200" dirty="0" smtClean="0">
              <a:sym typeface="+mn-ea"/>
            </a:rPr>
            <a:t>3</a:t>
          </a:r>
          <a:r>
            <a:rPr lang="zh-CN" altLang="en-US" sz="3400" kern="1200" dirty="0" smtClean="0">
              <a:sym typeface="+mn-ea"/>
            </a:rPr>
            <a:t>-</a:t>
          </a:r>
          <a:r>
            <a:rPr lang="zh-CN" altLang="en-US" sz="3400" kern="1200" dirty="0">
              <a:sym typeface="+mn-ea"/>
            </a:rPr>
            <a:t>2</a:t>
          </a:r>
          <a:endParaRPr lang="zh-CN" altLang="en-US" sz="3400" kern="1200" dirty="0"/>
        </a:p>
      </dsp:txBody>
      <dsp:txXfrm>
        <a:off x="46606" y="1583468"/>
        <a:ext cx="8973318" cy="861508"/>
      </dsp:txXfrm>
    </dsp:sp>
    <dsp:sp modelId="{50C6C0C8-D2B1-4ACB-B170-96A2C2FB0436}">
      <dsp:nvSpPr>
        <dsp:cNvPr id="0" name=""/>
        <dsp:cNvSpPr/>
      </dsp:nvSpPr>
      <dsp:spPr bwMode="white">
        <a:xfrm>
          <a:off x="0" y="2491582"/>
          <a:ext cx="906653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862" tIns="43180" rIns="241808" bIns="43180" numCol="1" spcCol="1270" anchor="t" anchorCtr="0">
          <a:noAutofit/>
        </a:bodyPr>
        <a:lstStyle/>
        <a:p>
          <a:pPr marL="228600" lvl="1" indent="-228600" algn="l" defTabSz="1200150">
            <a:lnSpc>
              <a:spcPct val="100000"/>
            </a:lnSpc>
            <a:spcBef>
              <a:spcPct val="0"/>
            </a:spcBef>
            <a:spcAft>
              <a:spcPct val="20000"/>
            </a:spcAft>
            <a:buChar char="••"/>
          </a:pPr>
          <a:r>
            <a:rPr lang="zh-CN" altLang="en-US" sz="2700" kern="1200" dirty="0" smtClean="0">
              <a:sym typeface="+mn-ea"/>
            </a:rPr>
            <a:t>其他查询</a:t>
          </a:r>
          <a:endParaRPr lang="zh-CN" altLang="en-US" sz="2700" kern="1200" dirty="0">
            <a:sym typeface="+mn-ea"/>
          </a:endParaRPr>
        </a:p>
      </dsp:txBody>
      <dsp:txXfrm>
        <a:off x="0" y="2491582"/>
        <a:ext cx="9066530" cy="563040"/>
      </dsp:txXfrm>
    </dsp:sp>
  </dsp:spTree>
</dsp:drawing>
</file>

<file path=ppt/diagrams/layout1.xml><?xml version="1.0" encoding="utf-8"?>
<dgm:layoutDef xmlns:dgm="http://schemas.openxmlformats.org/drawingml/2006/diagram" xmlns:a="http://schemas.openxmlformats.org/drawingml/2006/main" uniqueId="urn:microsoft.com/office/officeart/2005/8/layout/vList2#4">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733CC4-0414-4F82-B47F-74F783F1D05E}" type="datetimeFigureOut">
              <a:rPr lang="zh-CN" altLang="en-US" smtClean="0"/>
              <a:t>2023/12/10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A7A92C-2968-4AE8-94F0-690306CD21A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10.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tags" Target="../tags/tag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33CC4-0414-4F82-B47F-74F783F1D05E}" type="datetimeFigureOut">
              <a:rPr lang="zh-CN" altLang="en-US" smtClean="0"/>
              <a:t>2023/12/10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7A92C-2968-4AE8-94F0-690306CD21AF}" type="slidenum">
              <a:rPr lang="zh-CN" altLang="en-US" smtClean="0"/>
              <a:t>‹#›</a:t>
            </a:fld>
            <a:endParaRPr lang="zh-CN" altLang="en-US"/>
          </a:p>
        </p:txBody>
      </p:sp>
      <p:grpSp>
        <p:nvGrpSpPr>
          <p:cNvPr id="12" name="组合 11"/>
          <p:cNvGrpSpPr/>
          <p:nvPr userDrawn="1"/>
        </p:nvGrpSpPr>
        <p:grpSpPr>
          <a:xfrm>
            <a:off x="0" y="635"/>
            <a:ext cx="508000" cy="6859270"/>
            <a:chOff x="0" y="1"/>
            <a:chExt cx="800" cy="10802"/>
          </a:xfrm>
        </p:grpSpPr>
        <p:pic>
          <p:nvPicPr>
            <p:cNvPr id="10" name="图片 9"/>
            <p:cNvPicPr>
              <a:picLocks noChangeAspect="1"/>
            </p:cNvPicPr>
            <p:nvPr userDrawn="1">
              <p:custDataLst>
                <p:tags r:id="rId20"/>
              </p:custDataLst>
            </p:nvPr>
          </p:nvPicPr>
          <p:blipFill>
            <a:blip r:embed="rId22"/>
            <a:stretch>
              <a:fillRect/>
            </a:stretch>
          </p:blipFill>
          <p:spPr>
            <a:xfrm rot="5400000">
              <a:off x="-5001" y="5002"/>
              <a:ext cx="10803" cy="800"/>
            </a:xfrm>
            <a:prstGeom prst="rect">
              <a:avLst/>
            </a:prstGeom>
          </p:spPr>
        </p:pic>
        <p:sp>
          <p:nvSpPr>
            <p:cNvPr id="11" name="矩形 10"/>
            <p:cNvSpPr/>
            <p:nvPr userDrawn="1">
              <p:custDataLst>
                <p:tags r:id="rId21"/>
              </p:custDataLst>
            </p:nvPr>
          </p:nvSpPr>
          <p:spPr>
            <a:xfrm>
              <a:off x="408" y="4489"/>
              <a:ext cx="256" cy="1856"/>
            </a:xfrm>
            <a:prstGeom prst="rect">
              <a:avLst/>
            </a:prstGeom>
            <a:solidFill>
              <a:srgbClr val="46AC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a:off x="10748010" y="92075"/>
            <a:ext cx="1380490" cy="1183640"/>
            <a:chOff x="15331" y="262"/>
            <a:chExt cx="3335" cy="2752"/>
          </a:xfrm>
        </p:grpSpPr>
        <p:sp>
          <p:nvSpPr>
            <p:cNvPr id="13" name="六边形 12"/>
            <p:cNvSpPr/>
            <p:nvPr userDrawn="1">
              <p:custDataLst>
                <p:tags r:id="rId13"/>
              </p:custDataLst>
            </p:nvPr>
          </p:nvSpPr>
          <p:spPr>
            <a:xfrm rot="10800000">
              <a:off x="16132" y="680"/>
              <a:ext cx="906" cy="715"/>
            </a:xfrm>
            <a:prstGeom prst="hexagon">
              <a:avLst/>
            </a:prstGeom>
            <a:noFill/>
            <a:ln cmpd="dbl">
              <a:gradFill>
                <a:gsLst>
                  <a:gs pos="21000">
                    <a:srgbClr val="00B0F0"/>
                  </a:gs>
                  <a:gs pos="92000">
                    <a:srgbClr val="002060"/>
                  </a:gs>
                  <a:gs pos="39000">
                    <a:schemeClr val="accent1">
                      <a:lumMod val="45000"/>
                      <a:lumOff val="55000"/>
                    </a:schemeClr>
                  </a:gs>
                  <a:gs pos="48000">
                    <a:schemeClr val="accent1">
                      <a:lumMod val="30000"/>
                      <a:lumOff val="70000"/>
                    </a:schemeClr>
                  </a:gs>
                </a:gsLst>
                <a:lin ang="156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userDrawn="1">
              <p:custDataLst>
                <p:tags r:id="rId14"/>
              </p:custDataLst>
            </p:nvPr>
          </p:nvSpPr>
          <p:spPr>
            <a:xfrm>
              <a:off x="16929" y="1097"/>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userDrawn="1">
              <p:custDataLst>
                <p:tags r:id="rId15"/>
              </p:custDataLst>
            </p:nvPr>
          </p:nvSpPr>
          <p:spPr>
            <a:xfrm>
              <a:off x="16935" y="292"/>
              <a:ext cx="906" cy="715"/>
            </a:xfrm>
            <a:prstGeom prst="hexagon">
              <a:avLst/>
            </a:prstGeom>
            <a:solidFill>
              <a:schemeClr val="bg1"/>
            </a:solidFill>
            <a:ln>
              <a:gradFill>
                <a:gsLst>
                  <a:gs pos="21000">
                    <a:srgbClr val="00B0F0"/>
                  </a:gs>
                  <a:gs pos="92000">
                    <a:srgbClr val="002060"/>
                  </a:gs>
                  <a:gs pos="60000">
                    <a:schemeClr val="accent1">
                      <a:lumMod val="45000"/>
                      <a:lumOff val="55000"/>
                    </a:schemeClr>
                  </a:gs>
                  <a:gs pos="0">
                    <a:schemeClr val="accent1">
                      <a:lumMod val="30000"/>
                      <a:lumOff val="70000"/>
                    </a:schemeClr>
                  </a:gs>
                </a:gsLst>
                <a:lin ang="21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6" name="六边形 15"/>
            <p:cNvSpPr/>
            <p:nvPr userDrawn="1">
              <p:custDataLst>
                <p:tags r:id="rId16"/>
              </p:custDataLst>
            </p:nvPr>
          </p:nvSpPr>
          <p:spPr>
            <a:xfrm>
              <a:off x="17760" y="71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7" name="六边形 16"/>
            <p:cNvSpPr/>
            <p:nvPr userDrawn="1">
              <p:custDataLst>
                <p:tags r:id="rId17"/>
              </p:custDataLst>
            </p:nvPr>
          </p:nvSpPr>
          <p:spPr>
            <a:xfrm>
              <a:off x="17730" y="152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8" name="六边形 17"/>
            <p:cNvSpPr/>
            <p:nvPr userDrawn="1">
              <p:custDataLst>
                <p:tags r:id="rId18"/>
              </p:custDataLst>
            </p:nvPr>
          </p:nvSpPr>
          <p:spPr>
            <a:xfrm>
              <a:off x="17745" y="2300"/>
              <a:ext cx="906" cy="715"/>
            </a:xfrm>
            <a:prstGeom prst="hex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11</a:t>
              </a:r>
            </a:p>
          </p:txBody>
        </p:sp>
        <p:sp>
          <p:nvSpPr>
            <p:cNvPr id="19" name="六边形 18"/>
            <p:cNvSpPr/>
            <p:nvPr userDrawn="1">
              <p:custDataLst>
                <p:tags r:id="rId19"/>
              </p:custDataLst>
            </p:nvPr>
          </p:nvSpPr>
          <p:spPr>
            <a:xfrm>
              <a:off x="15331" y="262"/>
              <a:ext cx="906" cy="715"/>
            </a:xfrm>
            <a:prstGeom prst="hexagon">
              <a:avLst/>
            </a:pr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image" Target="../media/image4.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6.png"/><Relationship Id="rId5" Type="http://schemas.openxmlformats.org/officeDocument/2006/relationships/slideLayout" Target="../slideLayouts/slideLayout2.xml"/><Relationship Id="rId4" Type="http://schemas.openxmlformats.org/officeDocument/2006/relationships/tags" Target="../tags/tag5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8"/>
          <p:cNvSpPr/>
          <p:nvPr/>
        </p:nvSpPr>
        <p:spPr>
          <a:xfrm rot="16200000">
            <a:off x="5255260" y="-78105"/>
            <a:ext cx="5344160" cy="8529955"/>
          </a:xfrm>
          <a:prstGeom prst="rtTriangle">
            <a:avLst/>
          </a:prstGeom>
          <a:solidFill>
            <a:srgbClr val="3EA4D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D7"/>
              </a:solidFill>
              <a:latin typeface="微软雅黑" panose="020B0503020204020204" pitchFamily="34" charset="-122"/>
              <a:ea typeface="微软雅黑" panose="020B0503020204020204" pitchFamily="34" charset="-122"/>
            </a:endParaRPr>
          </a:p>
        </p:txBody>
      </p:sp>
      <p:sp>
        <p:nvSpPr>
          <p:cNvPr id="6" name="直角三角形 5"/>
          <p:cNvSpPr/>
          <p:nvPr/>
        </p:nvSpPr>
        <p:spPr>
          <a:xfrm rot="16200000">
            <a:off x="6078855" y="745490"/>
            <a:ext cx="4940300" cy="7285990"/>
          </a:xfrm>
          <a:prstGeom prst="rtTriangle">
            <a:avLst/>
          </a:prstGeom>
          <a:solidFill>
            <a:srgbClr val="008DD7">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1466850" y="2851150"/>
            <a:ext cx="7929245" cy="1067134"/>
          </a:xfrm>
        </p:spPr>
        <p:txBody>
          <a:bodyPr>
            <a:noAutofit/>
          </a:bodyPr>
          <a:lstStyle/>
          <a:p>
            <a:pPr algn="ct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项目二 数据管理与操作</a:t>
            </a:r>
          </a:p>
          <a:p>
            <a:pPr algn="ctr"/>
            <a:r>
              <a:rPr lang="zh-CN" altLang="en-US" sz="2800" dirty="0" smtClean="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任务三 多</a:t>
            </a:r>
            <a:r>
              <a:rPr lang="zh-CN" sz="2800" dirty="0" smtClean="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表</a:t>
            </a:r>
            <a:r>
              <a:rPr lang="zh-CN" sz="2800" dirty="0">
                <a:solidFill>
                  <a:srgbClr val="E78F2C"/>
                </a:solidFill>
                <a:latin typeface="微软雅黑" panose="020B0503020204020204" pitchFamily="34" charset="-122"/>
                <a:ea typeface="微软雅黑" panose="020B0503020204020204" pitchFamily="34" charset="-122"/>
                <a:cs typeface="微软雅黑" panose="020B0503020204020204" pitchFamily="34" charset="-122"/>
              </a:rPr>
              <a:t>查询</a:t>
            </a:r>
          </a:p>
        </p:txBody>
      </p:sp>
      <p:pic>
        <p:nvPicPr>
          <p:cNvPr id="8" name="图片 7"/>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452755" y="153035"/>
            <a:ext cx="1303020" cy="1189990"/>
          </a:xfrm>
          <a:prstGeom prst="rect">
            <a:avLst/>
          </a:prstGeom>
        </p:spPr>
      </p:pic>
      <p:sp>
        <p:nvSpPr>
          <p:cNvPr id="12" name="等腰三角形 11"/>
          <p:cNvSpPr/>
          <p:nvPr/>
        </p:nvSpPr>
        <p:spPr>
          <a:xfrm rot="19920000">
            <a:off x="7574915" y="1333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rot="19920000">
            <a:off x="7642225" y="13144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rot="2880000">
            <a:off x="4392295" y="42367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880000">
            <a:off x="4566285" y="403415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380000">
            <a:off x="9674225" y="96012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380000">
            <a:off x="9624060" y="10534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6"/>
          <a:stretch>
            <a:fillRect/>
          </a:stretch>
        </p:blipFill>
        <p:spPr>
          <a:xfrm>
            <a:off x="866140" y="4827905"/>
            <a:ext cx="1867535" cy="1867535"/>
          </a:xfrm>
          <a:prstGeom prst="rect">
            <a:avLst/>
          </a:prstGeom>
        </p:spPr>
      </p:pic>
      <p:pic>
        <p:nvPicPr>
          <p:cNvPr id="11" name="图片 10"/>
          <p:cNvPicPr>
            <a:picLocks noChangeAspect="1"/>
          </p:cNvPicPr>
          <p:nvPr>
            <p:custDataLst>
              <p:tags r:id="rId2"/>
            </p:custDataLst>
          </p:nvPr>
        </p:nvPicPr>
        <p:blipFill>
          <a:blip r:embed="rId7"/>
          <a:stretch>
            <a:fillRect/>
          </a:stretch>
        </p:blipFill>
        <p:spPr>
          <a:xfrm>
            <a:off x="7662545" y="4255770"/>
            <a:ext cx="4366895" cy="2540635"/>
          </a:xfrm>
          <a:prstGeom prst="rect">
            <a:avLst/>
          </a:prstGeom>
        </p:spPr>
      </p:pic>
      <p:sp>
        <p:nvSpPr>
          <p:cNvPr id="2" name="文本框 1"/>
          <p:cNvSpPr txBox="1"/>
          <p:nvPr/>
        </p:nvSpPr>
        <p:spPr>
          <a:xfrm>
            <a:off x="1466850" y="1773382"/>
            <a:ext cx="7285990" cy="769441"/>
          </a:xfrm>
          <a:prstGeom prst="rect">
            <a:avLst/>
          </a:prstGeom>
          <a:noFill/>
        </p:spPr>
        <p:txBody>
          <a:bodyPr wrap="square" rtlCol="0">
            <a:spAutoFit/>
          </a:bodyPr>
          <a:lstStyle/>
          <a:p>
            <a:r>
              <a:rPr lang="en-US" altLang="zh-CN"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MySQL</a:t>
            </a:r>
            <a:r>
              <a:rPr lang="zh-CN" altLang="en-US" sz="4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数据库项目化教程</a:t>
            </a:r>
          </a:p>
        </p:txBody>
      </p:sp>
    </p:spTree>
  </p:cSld>
  <p:clrMapOvr>
    <a:masterClrMapping/>
  </p:clrMapOvr>
  <mc:AlternateContent xmlns:mc="http://schemas.openxmlformats.org/markup-compatibility/2006" xmlns:p14="http://schemas.microsoft.com/office/powerpoint/2010/main">
    <mc:Choice Requires="p14">
      <p:transition spd="slow" p14:dur="1500">
        <p:sndAc>
          <p:endSnd/>
        </p:sndAc>
      </p:transition>
    </mc:Choice>
    <mc:Fallback xmlns="">
      <p:transition spd="slow">
        <p:sndAc>
          <p:endSnd/>
        </p:sndAc>
      </p:transition>
    </mc:Fallback>
  </mc:AlternateContent>
  <p:timing>
    <p:tnLst>
      <p:par>
        <p:cTn id="1" dur="indefinite" restart="never" nodeType="tmRoot"/>
      </p:par>
    </p:tnLst>
    <p:bldLst>
      <p:bldP spid="9" grpId="0" animBg="1"/>
      <p:bldP spid="9" grpId="1" animBg="1"/>
      <p:bldP spid="6" grpId="0" animBg="1"/>
      <p:bldP spid="6" grpId="1" animBg="1"/>
      <p:bldP spid="12" grpId="0" bldLvl="0" animBg="1"/>
      <p:bldP spid="12" grpId="1" animBg="1"/>
      <p:bldP spid="13" grpId="0" bldLvl="0" animBg="1"/>
      <p:bldP spid="13"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7584392" cy="454025"/>
          </a:xfrm>
        </p:spPr>
        <p:txBody>
          <a:bodyPr>
            <a:normAutofit fontScale="90000"/>
          </a:bodyPr>
          <a:lstStyle/>
          <a:p>
            <a:pPr lvl="0" algn="just"/>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内连接</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——1.INNER JOIN</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学生的学号、姓名、课程名称、平时成绩、期末成绩。</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394585"/>
            <a:ext cx="10984866" cy="1754326"/>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通过上个步骤可以看出，如果想要知道学生成绩的课程名称，两个表连接还不能满足。由</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表结构和</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Course</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表结构可知，</a:t>
            </a:r>
            <a:r>
              <a:rPr lang="en-US" altLang="zh-CN" sz="1600" dirty="0" err="1">
                <a:latin typeface="微软雅黑" panose="020B0503020204020204" pitchFamily="34" charset="-122"/>
                <a:ea typeface="微软雅黑" panose="020B0503020204020204" pitchFamily="34" charset="-122"/>
                <a:cs typeface="微软雅黑" panose="020B0503020204020204" pitchFamily="34" charset="-122"/>
                <a:sym typeface="+mn-ea"/>
              </a:rPr>
              <a:t>Score.Cno</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的数据来自于</a:t>
            </a:r>
            <a:r>
              <a:rPr lang="en-US" altLang="zh-CN" sz="1600" dirty="0" err="1">
                <a:latin typeface="微软雅黑" panose="020B0503020204020204" pitchFamily="34" charset="-122"/>
                <a:ea typeface="微软雅黑" panose="020B0503020204020204" pitchFamily="34" charset="-122"/>
                <a:cs typeface="微软雅黑" panose="020B0503020204020204" pitchFamily="34" charset="-122"/>
                <a:sym typeface="+mn-ea"/>
              </a:rPr>
              <a:t>Course.Cno</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，可以通过该字段建立联系。由此，形成三表</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连接。</a:t>
            </a:r>
            <a:endParaRPr lang="en-US" altLang="zh-CN"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Score.Sno,Sname,Cname,UScore,EndScore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 inner join Student </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on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inner join Course on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Course.Cno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755432" y="3746728"/>
            <a:ext cx="6063112" cy="2861538"/>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742049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内连接</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 Where</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子句实现内连接</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23521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学生的学号、姓名、课程编号、平时成绩、期末成绩。</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2455626"/>
            <a:ext cx="2013585" cy="673100"/>
            <a:chOff x="3394" y="2862"/>
            <a:chExt cx="3171" cy="1060"/>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577546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416877" y="3322320"/>
            <a:ext cx="10046965" cy="1415772"/>
          </a:xfrm>
          <a:prstGeom prst="rect">
            <a:avLst/>
          </a:prstGeom>
          <a:noFill/>
        </p:spPr>
        <p:txBody>
          <a:bodyPr wrap="square" rtlCol="0" anchor="t">
            <a:spAutoFit/>
          </a:bodyPr>
          <a:lstStyle/>
          <a:p>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sz="2000"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Score.Sno,Cno,Sname,UScore,EndScore</a:t>
            </a:r>
            <a:r>
              <a:rPr lang="en-US" altLang="zh-CN"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a:t>
            </a:r>
            <a:r>
              <a:rPr lang="en-US" altLang="zh-CN" sz="20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Score,Student</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Where </a:t>
            </a:r>
            <a:r>
              <a:rPr lang="en-US" altLang="zh-CN" sz="20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sz="20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674114" y="1368580"/>
            <a:ext cx="7408833" cy="771525"/>
            <a:chOff x="0" y="1"/>
            <a:chExt cx="5248275" cy="664025"/>
          </a:xfrm>
        </p:grpSpPr>
        <p:sp>
          <p:nvSpPr>
            <p:cNvPr id="17" name="文本框 2"/>
            <p:cNvSpPr txBox="1">
              <a:spLocks noChangeArrowheads="1"/>
            </p:cNvSpPr>
            <p:nvPr/>
          </p:nvSpPr>
          <p:spPr bwMode="auto">
            <a:xfrm>
              <a:off x="0" y="229236"/>
              <a:ext cx="5248275" cy="4347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Select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输出字段或表达式列表</a:t>
              </a:r>
              <a:r>
                <a:rPr lang="en-US" altLang="zh-CN" sz="1400" dirty="0">
                  <a:solidFill>
                    <a:srgbClr val="0D0D0D"/>
                  </a:solidFill>
                  <a:latin typeface="Arial" panose="020B0604020202020204" pitchFamily="34" charset="0"/>
                  <a:ea typeface="微软雅黑" panose="020B0503020204020204" pitchFamily="34" charset="-122"/>
                </a:rPr>
                <a:t>&gt;</a:t>
              </a:r>
              <a:r>
                <a:rPr lang="en-US" altLang="zh-CN" sz="1400" dirty="0">
                  <a:solidFill>
                    <a:srgbClr val="FF0D0D"/>
                  </a:solidFill>
                  <a:latin typeface="Arial" panose="020B0604020202020204" pitchFamily="34" charset="0"/>
                  <a:ea typeface="微软雅黑" panose="020B0503020204020204" pitchFamily="34" charset="-122"/>
                </a:rPr>
                <a:t>  From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1&gt; , &lt;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2&gt; </a:t>
              </a:r>
              <a:endParaRPr lang="zh-CN" altLang="zh-CN" sz="1400" dirty="0">
                <a:solidFill>
                  <a:srgbClr val="0D0D0D"/>
                </a:solidFill>
                <a:latin typeface="Arial" panose="020B0604020202020204" pitchFamily="34" charset="0"/>
                <a:ea typeface="微软雅黑" panose="020B0503020204020204" pitchFamily="34" charset="-122"/>
              </a:endParaRPr>
            </a:p>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Where </a:t>
              </a:r>
              <a:r>
                <a:rPr lang="en-US" altLang="zh-CN" sz="1400" dirty="0">
                  <a:solidFill>
                    <a:srgbClr val="0D0D0D"/>
                  </a:solidFill>
                  <a:latin typeface="Arial" panose="020B0604020202020204" pitchFamily="34" charset="0"/>
                  <a:ea typeface="微软雅黑" panose="020B0503020204020204" pitchFamily="34" charset="-122"/>
                </a:rPr>
                <a:t> (&lt;</a:t>
              </a:r>
              <a:r>
                <a:rPr lang="zh-CN" altLang="zh-CN" sz="1400" dirty="0">
                  <a:solidFill>
                    <a:srgbClr val="0D0D0D"/>
                  </a:solidFill>
                  <a:latin typeface="Arial" panose="020B0604020202020204" pitchFamily="34" charset="0"/>
                  <a:ea typeface="微软雅黑" panose="020B0503020204020204" pitchFamily="34" charset="-122"/>
                </a:rPr>
                <a:t>连接条件</a:t>
              </a:r>
              <a:r>
                <a:rPr lang="en-US" altLang="zh-CN" sz="1400" dirty="0">
                  <a:solidFill>
                    <a:srgbClr val="0D0D0D"/>
                  </a:solidFill>
                  <a:latin typeface="Arial" panose="020B0604020202020204" pitchFamily="34" charset="0"/>
                  <a:ea typeface="微软雅黑" panose="020B0503020204020204" pitchFamily="34" charset="-122"/>
                </a:rPr>
                <a:t>&gt;)</a:t>
              </a:r>
              <a:endParaRPr lang="zh-CN" altLang="zh-CN" sz="1400" dirty="0">
                <a:solidFill>
                  <a:srgbClr val="0D0D0D"/>
                </a:solidFill>
                <a:latin typeface="Arial" panose="020B0604020202020204" pitchFamily="34" charset="0"/>
                <a:ea typeface="微软雅黑" panose="020B0503020204020204" pitchFamily="34" charset="-122"/>
              </a:endParaRPr>
            </a:p>
          </p:txBody>
        </p:sp>
        <p:sp>
          <p:nvSpPr>
            <p:cNvPr id="19" name="文本框 1078"/>
            <p:cNvSpPr txBox="1"/>
            <p:nvPr/>
          </p:nvSpPr>
          <p:spPr>
            <a:xfrm>
              <a:off x="0" y="1"/>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dirty="0">
                  <a:effectLst/>
                  <a:latin typeface="等线 Light" panose="02010600030101010101" pitchFamily="2" charset="-122"/>
                  <a:ea typeface="黑体" panose="02010609060101010101" pitchFamily="49" charset="-122"/>
                  <a:cs typeface="Times New Roman" panose="02020603050405020304" pitchFamily="18" charset="0"/>
                </a:rPr>
                <a:t>语法格式：</a:t>
              </a:r>
              <a:endParaRPr lang="zh-CN" sz="1100"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sp>
        <p:nvSpPr>
          <p:cNvPr id="8" name="矩形 7"/>
          <p:cNvSpPr/>
          <p:nvPr/>
        </p:nvSpPr>
        <p:spPr>
          <a:xfrm>
            <a:off x="518794" y="1012285"/>
            <a:ext cx="9738013" cy="369332"/>
          </a:xfrm>
          <a:prstGeom prst="rect">
            <a:avLst/>
          </a:prstGeom>
        </p:spPr>
        <p:txBody>
          <a:bodyPr wrap="square">
            <a:spAutoFit/>
          </a:bodyPr>
          <a:lstStyle/>
          <a:p>
            <a:r>
              <a:rPr lang="zh-CN" altLang="zh-CN" b="1" kern="100" dirty="0">
                <a:cs typeface="Times New Roman" panose="02020603050405020304" pitchFamily="18" charset="0"/>
              </a:rPr>
              <a:t>使用</a:t>
            </a:r>
            <a:r>
              <a:rPr lang="en-US" altLang="zh-CN" b="1" kern="100" dirty="0">
                <a:cs typeface="Times New Roman" panose="02020603050405020304" pitchFamily="18" charset="0"/>
              </a:rPr>
              <a:t>Where</a:t>
            </a:r>
            <a:r>
              <a:rPr lang="zh-CN" altLang="zh-CN" b="1" kern="100" dirty="0">
                <a:cs typeface="Times New Roman" panose="02020603050405020304" pitchFamily="18" charset="0"/>
              </a:rPr>
              <a:t>子句也可以给出连接条件，以下语句将返回与</a:t>
            </a:r>
            <a:r>
              <a:rPr lang="en-US" altLang="zh-CN" b="1" kern="100" dirty="0">
                <a:cs typeface="Times New Roman" panose="02020603050405020304" pitchFamily="18" charset="0"/>
              </a:rPr>
              <a:t>Inner Join</a:t>
            </a:r>
            <a:r>
              <a:rPr lang="zh-CN" altLang="zh-CN" b="1" kern="100" dirty="0">
                <a:cs typeface="Times New Roman" panose="02020603050405020304" pitchFamily="18" charset="0"/>
              </a:rPr>
              <a:t>完全相同的</a:t>
            </a:r>
            <a:r>
              <a:rPr lang="zh-CN" altLang="zh-CN" b="1" kern="100" dirty="0" smtClean="0">
                <a:cs typeface="Times New Roman" panose="02020603050405020304" pitchFamily="18" charset="0"/>
              </a:rPr>
              <a:t>结果</a:t>
            </a:r>
            <a:r>
              <a:rPr lang="zh-CN" altLang="en-US" b="1" kern="100" dirty="0" smtClean="0">
                <a:cs typeface="Times New Roman" panose="02020603050405020304" pitchFamily="18" charset="0"/>
              </a:rPr>
              <a:t>。</a:t>
            </a:r>
            <a:endParaRPr lang="zh-CN" altLang="en-US" b="1" dirty="0"/>
          </a:p>
        </p:txBody>
      </p:sp>
      <p:pic>
        <p:nvPicPr>
          <p:cNvPr id="21" name="图片 20"/>
          <p:cNvPicPr/>
          <p:nvPr/>
        </p:nvPicPr>
        <p:blipFill>
          <a:blip r:embed="rId5"/>
          <a:stretch>
            <a:fillRect/>
          </a:stretch>
        </p:blipFill>
        <p:spPr>
          <a:xfrm>
            <a:off x="561975" y="4373292"/>
            <a:ext cx="5148712" cy="2484707"/>
          </a:xfrm>
          <a:prstGeom prst="rect">
            <a:avLst/>
          </a:prstGeom>
        </p:spPr>
      </p:pic>
    </p:spTree>
    <p:extLst>
      <p:ext uri="{BB962C8B-B14F-4D97-AF65-F5344CB8AC3E}">
        <p14:creationId xmlns:p14="http://schemas.microsoft.com/office/powerpoint/2010/main" val="566011057"/>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7584392" cy="454025"/>
          </a:xfrm>
        </p:spPr>
        <p:txBody>
          <a:bodyPr>
            <a:normAutofit fontScale="90000"/>
          </a:bodyPr>
          <a:lstStyle/>
          <a:p>
            <a:pPr lvl="0" algn="just"/>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内连接</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——2. Where</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子句实现内连接</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学生的学号、姓名、课程名称、平时成绩、期末成绩。</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8492472"/>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394585"/>
            <a:ext cx="10984866" cy="1384995"/>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Score.Sno,Sname,Cname,UScore,EndScore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Score,Student,Course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Where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and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Course.Cno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p:cNvPicPr/>
          <p:nvPr/>
        </p:nvPicPr>
        <p:blipFill>
          <a:blip r:embed="rId5"/>
          <a:stretch>
            <a:fillRect/>
          </a:stretch>
        </p:blipFill>
        <p:spPr>
          <a:xfrm>
            <a:off x="602614" y="3411221"/>
            <a:ext cx="7212918" cy="3058590"/>
          </a:xfrm>
          <a:prstGeom prst="rect">
            <a:avLst/>
          </a:prstGeom>
        </p:spPr>
      </p:pic>
    </p:spTree>
    <p:extLst>
      <p:ext uri="{BB962C8B-B14F-4D97-AF65-F5344CB8AC3E}">
        <p14:creationId xmlns:p14="http://schemas.microsoft.com/office/powerpoint/2010/main" val="666116000"/>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7584392" cy="454025"/>
          </a:xfrm>
        </p:spPr>
        <p:txBody>
          <a:bodyPr>
            <a:normAutofit fontScale="90000"/>
          </a:bodyPr>
          <a:lstStyle/>
          <a:p>
            <a:pPr lvl="0" algn="just"/>
            <a:r>
              <a:rPr lang="zh-CN" alt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内连接</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自连接</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自连接的方法查询党员的学生信息。</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8492472"/>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394585"/>
            <a:ext cx="10984866" cy="1107996"/>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由于自连接是同一个表，所以连接时要分别命别名来让</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MySQL</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识别。</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a1.* From Student as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a1</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inner join Student as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a2</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on a1.Sno=a2.Sno and a1.Politics='</a:t>
            </a:r>
            <a:r>
              <a:rPr lang="zh-CN" altLang="en-US"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党员</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602613" y="3582507"/>
            <a:ext cx="8360231" cy="2205818"/>
          </a:xfrm>
          <a:prstGeom prst="rect">
            <a:avLst/>
          </a:prstGeom>
        </p:spPr>
      </p:pic>
    </p:spTree>
    <p:extLst>
      <p:ext uri="{BB962C8B-B14F-4D97-AF65-F5344CB8AC3E}">
        <p14:creationId xmlns:p14="http://schemas.microsoft.com/office/powerpoint/2010/main" val="2590506728"/>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4346575" cy="454025"/>
          </a:xfrm>
        </p:spPr>
        <p:txBody>
          <a:bodyPr>
            <a:normAutofit fontScale="90000"/>
          </a:bodyPr>
          <a:lstStyle/>
          <a:p>
            <a:pPr lvl="0" algn="just"/>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外连接</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00" name="文本框 99"/>
          <p:cNvSpPr txBox="1"/>
          <p:nvPr/>
        </p:nvSpPr>
        <p:spPr>
          <a:xfrm>
            <a:off x="561340" y="1587500"/>
            <a:ext cx="10525760" cy="3681905"/>
          </a:xfrm>
          <a:prstGeom prst="rect">
            <a:avLst/>
          </a:prstGeom>
          <a:noFill/>
          <a:ln w="9525">
            <a:noFill/>
          </a:ln>
        </p:spPr>
        <p:txBody>
          <a:bodyPr wrap="square">
            <a:spAutoFit/>
          </a:bodyPr>
          <a:lstStyle/>
          <a:p>
            <a:pPr indent="266700">
              <a:lnSpc>
                <a:spcPct val="150000"/>
              </a:lnSpc>
              <a:spcBef>
                <a:spcPts val="600"/>
              </a:spcBef>
            </a:pPr>
            <a:r>
              <a:rPr lang="zh-CN" altLang="en-US" dirty="0">
                <a:solidFill>
                  <a:srgbClr val="0C0C0C"/>
                </a:solidFill>
                <a:latin typeface="+mn-ea"/>
                <a:cs typeface="+mn-ea"/>
              </a:rPr>
              <a:t>在内连接中，只有在两张数据表中匹配的记录才能在结果集中出现。而在外连接中可以只限制一张数据表，而对另一张数据表不加限制（即所有的记录都出现在结果集中）。</a:t>
            </a:r>
          </a:p>
          <a:p>
            <a:pPr marL="285750" indent="-285750">
              <a:lnSpc>
                <a:spcPct val="150000"/>
              </a:lnSpc>
              <a:spcBef>
                <a:spcPts val="600"/>
              </a:spcBef>
              <a:buFont typeface="Wingdings" panose="05000000000000000000" pitchFamily="2" charset="2"/>
              <a:buChar char="Ø"/>
            </a:pPr>
            <a:r>
              <a:rPr lang="zh-CN" altLang="en-US" b="1" dirty="0">
                <a:solidFill>
                  <a:srgbClr val="FF0000"/>
                </a:solidFill>
                <a:latin typeface="+mn-ea"/>
                <a:cs typeface="+mn-ea"/>
              </a:rPr>
              <a:t>	左外连接（</a:t>
            </a:r>
            <a:r>
              <a:rPr lang="en-US" altLang="zh-CN" b="1" dirty="0">
                <a:solidFill>
                  <a:srgbClr val="FF0000"/>
                </a:solidFill>
                <a:latin typeface="+mn-ea"/>
                <a:cs typeface="+mn-ea"/>
              </a:rPr>
              <a:t>LEFT OUTER JOIN</a:t>
            </a:r>
            <a:r>
              <a:rPr lang="zh-CN" altLang="en-US" b="1" dirty="0">
                <a:solidFill>
                  <a:srgbClr val="FF0000"/>
                </a:solidFill>
                <a:latin typeface="+mn-ea"/>
                <a:cs typeface="+mn-ea"/>
              </a:rPr>
              <a:t>）：</a:t>
            </a:r>
          </a:p>
          <a:p>
            <a:pPr indent="266700">
              <a:lnSpc>
                <a:spcPct val="150000"/>
              </a:lnSpc>
              <a:spcBef>
                <a:spcPts val="600"/>
              </a:spcBef>
            </a:pPr>
            <a:r>
              <a:rPr lang="zh-CN" altLang="en-US" dirty="0">
                <a:solidFill>
                  <a:srgbClr val="0C0C0C"/>
                </a:solidFill>
                <a:latin typeface="+mn-ea"/>
                <a:cs typeface="+mn-ea"/>
              </a:rPr>
              <a:t>结果表中除了匹配行外，还包括左表有的但右表中不匹配的行，对于这样的行，从右表被选择的列设置为</a:t>
            </a:r>
            <a:r>
              <a:rPr lang="en-US" altLang="zh-CN" dirty="0">
                <a:solidFill>
                  <a:srgbClr val="0C0C0C"/>
                </a:solidFill>
                <a:latin typeface="+mn-ea"/>
                <a:cs typeface="+mn-ea"/>
              </a:rPr>
              <a:t>NULL</a:t>
            </a:r>
            <a:r>
              <a:rPr lang="zh-CN" altLang="en-US" dirty="0">
                <a:solidFill>
                  <a:srgbClr val="0C0C0C"/>
                </a:solidFill>
                <a:latin typeface="+mn-ea"/>
                <a:cs typeface="+mn-ea"/>
              </a:rPr>
              <a:t>。</a:t>
            </a:r>
          </a:p>
          <a:p>
            <a:pPr marL="285750" indent="-285750">
              <a:lnSpc>
                <a:spcPct val="150000"/>
              </a:lnSpc>
              <a:spcBef>
                <a:spcPts val="600"/>
              </a:spcBef>
              <a:buFont typeface="Wingdings" panose="05000000000000000000" pitchFamily="2" charset="2"/>
              <a:buChar char="Ø"/>
            </a:pPr>
            <a:r>
              <a:rPr lang="zh-CN" altLang="en-US" b="1" dirty="0">
                <a:solidFill>
                  <a:srgbClr val="FF0000"/>
                </a:solidFill>
                <a:latin typeface="+mn-ea"/>
                <a:cs typeface="+mn-ea"/>
              </a:rPr>
              <a:t>	右外连接（</a:t>
            </a:r>
            <a:r>
              <a:rPr lang="en-US" altLang="zh-CN" b="1" dirty="0">
                <a:solidFill>
                  <a:srgbClr val="FF0000"/>
                </a:solidFill>
                <a:latin typeface="+mn-ea"/>
                <a:cs typeface="+mn-ea"/>
              </a:rPr>
              <a:t>RIGHT OUTER JOIN</a:t>
            </a:r>
            <a:r>
              <a:rPr lang="zh-CN" altLang="en-US" b="1" dirty="0">
                <a:solidFill>
                  <a:srgbClr val="FF0000"/>
                </a:solidFill>
                <a:latin typeface="+mn-ea"/>
                <a:cs typeface="+mn-ea"/>
              </a:rPr>
              <a:t>）：</a:t>
            </a:r>
          </a:p>
          <a:p>
            <a:pPr indent="266700">
              <a:lnSpc>
                <a:spcPct val="150000"/>
              </a:lnSpc>
              <a:spcBef>
                <a:spcPts val="600"/>
              </a:spcBef>
            </a:pPr>
            <a:r>
              <a:rPr lang="zh-CN" altLang="en-US" dirty="0">
                <a:solidFill>
                  <a:srgbClr val="0C0C0C"/>
                </a:solidFill>
                <a:latin typeface="+mn-ea"/>
                <a:cs typeface="+mn-ea"/>
              </a:rPr>
              <a:t>结果表中除了匹配行外，还包括右表有的但左表中不匹配的行，对于这样的行，从左表被选择的列设置为</a:t>
            </a:r>
            <a:r>
              <a:rPr lang="en-US" altLang="zh-CN" dirty="0">
                <a:solidFill>
                  <a:srgbClr val="0C0C0C"/>
                </a:solidFill>
                <a:latin typeface="+mn-ea"/>
                <a:cs typeface="+mn-ea"/>
              </a:rPr>
              <a:t>NULL</a:t>
            </a:r>
            <a:r>
              <a:rPr lang="zh-CN" altLang="en-US" dirty="0">
                <a:solidFill>
                  <a:srgbClr val="0C0C0C"/>
                </a:solidFill>
                <a:latin typeface="+mn-ea"/>
                <a:cs typeface="+mn-ea"/>
              </a:rPr>
              <a:t>。</a:t>
            </a:r>
            <a:endParaRPr lang="zh-CN" altLang="en-US" dirty="0">
              <a:solidFill>
                <a:srgbClr val="0C0C0C"/>
              </a:solidFill>
              <a:latin typeface="+mn-ea"/>
              <a:cs typeface="+mn-ea"/>
            </a:endParaRPr>
          </a:p>
        </p:txBody>
      </p:sp>
    </p:spTree>
    <p:extLst>
      <p:ext uri="{BB962C8B-B14F-4D97-AF65-F5344CB8AC3E}">
        <p14:creationId xmlns:p14="http://schemas.microsoft.com/office/powerpoint/2010/main" val="2918850052"/>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39" y="377190"/>
            <a:ext cx="9266543"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二、外连接</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左</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外连接（</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LEFT OUTER JOIN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2170954"/>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所有学生“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MySQL</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数据库”的成绩，若没有该门课程的成绩，也要包括其情况。</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2170954"/>
            <a:ext cx="2013585" cy="673100"/>
            <a:chOff x="3394" y="2862"/>
            <a:chExt cx="3171" cy="1060"/>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577546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416878" y="3322320"/>
            <a:ext cx="6846564" cy="3693319"/>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由</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表结构和</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Course</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表结构、</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表结构可知，课程名称来自于</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Course</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表，可以通过</a:t>
            </a:r>
            <a:r>
              <a:rPr lang="en-US" altLang="zh-CN" dirty="0" err="1">
                <a:latin typeface="微软雅黑" panose="020B0503020204020204" pitchFamily="34" charset="-122"/>
                <a:ea typeface="微软雅黑" panose="020B0503020204020204" pitchFamily="34" charset="-122"/>
                <a:cs typeface="微软雅黑" panose="020B0503020204020204" pitchFamily="34" charset="-122"/>
                <a:sym typeface="+mn-ea"/>
              </a:rPr>
              <a:t>Course.Cno</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dirty="0" err="1">
                <a:latin typeface="微软雅黑" panose="020B0503020204020204" pitchFamily="34" charset="-122"/>
                <a:ea typeface="微软雅黑" panose="020B0503020204020204" pitchFamily="34" charset="-122"/>
                <a:cs typeface="微软雅黑" panose="020B0503020204020204" pitchFamily="34" charset="-122"/>
                <a:sym typeface="+mn-ea"/>
              </a:rPr>
              <a:t>Score.Cno</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字段建立与</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表的联系，将得到的数据集命别名为“</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。同时，所有学生的数据来自于</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表，为此，选择</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表为左表，左连接</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T</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表。</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Sname,Student.Sno,T.CName,UScore</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 left join (Select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Sno,Uscore</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EndScore,cname</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from Score inner join Course on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Course.Cno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where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Cname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='MySQL</a:t>
            </a:r>
            <a:r>
              <a:rPr lang="zh-CN" altLang="en-US"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数据库</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on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T.Sno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1974" y="1135665"/>
            <a:ext cx="7408833" cy="771525"/>
            <a:chOff x="0" y="1"/>
            <a:chExt cx="5248275" cy="664025"/>
          </a:xfrm>
        </p:grpSpPr>
        <p:sp>
          <p:nvSpPr>
            <p:cNvPr id="17" name="文本框 2"/>
            <p:cNvSpPr txBox="1">
              <a:spLocks noChangeArrowheads="1"/>
            </p:cNvSpPr>
            <p:nvPr/>
          </p:nvSpPr>
          <p:spPr bwMode="auto">
            <a:xfrm>
              <a:off x="0" y="229236"/>
              <a:ext cx="5248275" cy="4347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Select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输出字段或表达式列表</a:t>
              </a:r>
              <a:r>
                <a:rPr lang="en-US" altLang="zh-CN" sz="1400" dirty="0">
                  <a:solidFill>
                    <a:srgbClr val="0D0D0D"/>
                  </a:solidFill>
                  <a:latin typeface="Arial" panose="020B0604020202020204" pitchFamily="34" charset="0"/>
                  <a:ea typeface="微软雅黑" panose="020B0503020204020204" pitchFamily="34" charset="-122"/>
                </a:rPr>
                <a:t>&gt;</a:t>
              </a:r>
              <a:endParaRPr lang="zh-CN" altLang="zh-CN" sz="1400" dirty="0">
                <a:solidFill>
                  <a:srgbClr val="0D0D0D"/>
                </a:solidFill>
                <a:latin typeface="Arial" panose="020B0604020202020204" pitchFamily="34" charset="0"/>
                <a:ea typeface="微软雅黑" panose="020B0503020204020204" pitchFamily="34" charset="-122"/>
              </a:endParaRPr>
            </a:p>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From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1&gt;  </a:t>
              </a:r>
              <a:r>
                <a:rPr lang="en-US" altLang="zh-CN" sz="1400" dirty="0">
                  <a:solidFill>
                    <a:srgbClr val="FF0D0D"/>
                  </a:solidFill>
                  <a:latin typeface="Arial" panose="020B0604020202020204" pitchFamily="34" charset="0"/>
                  <a:ea typeface="微软雅黑" panose="020B0503020204020204" pitchFamily="34" charset="-122"/>
                </a:rPr>
                <a:t>Left [Outer] Join</a:t>
              </a:r>
              <a:r>
                <a:rPr lang="en-US" altLang="zh-CN" sz="1400" dirty="0">
                  <a:solidFill>
                    <a:srgbClr val="0D0D0D"/>
                  </a:solidFill>
                  <a:latin typeface="Arial" panose="020B0604020202020204" pitchFamily="34" charset="0"/>
                  <a:ea typeface="微软雅黑" panose="020B0503020204020204" pitchFamily="34" charset="-122"/>
                </a:rPr>
                <a:t>  &lt;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2&gt; </a:t>
              </a:r>
              <a:r>
                <a:rPr lang="en-US" altLang="zh-CN" sz="1100" dirty="0">
                  <a:solidFill>
                    <a:srgbClr val="0D0D0D"/>
                  </a:solidFill>
                  <a:latin typeface="Arial" panose="020B0604020202020204" pitchFamily="34" charset="0"/>
                  <a:ea typeface="微软雅黑" panose="020B0503020204020204" pitchFamily="34" charset="-122"/>
                </a:rPr>
                <a:t> [</a:t>
              </a:r>
              <a:r>
                <a:rPr lang="en-US" altLang="zh-CN" sz="1100" dirty="0">
                  <a:solidFill>
                    <a:srgbClr val="FF0D0D"/>
                  </a:solidFill>
                  <a:latin typeface="Arial" panose="020B0604020202020204" pitchFamily="34" charset="0"/>
                  <a:ea typeface="微软雅黑" panose="020B0503020204020204" pitchFamily="34" charset="-122"/>
                </a:rPr>
                <a:t> On </a:t>
              </a:r>
              <a:r>
                <a:rPr lang="en-US" altLang="zh-CN" sz="1100" dirty="0">
                  <a:solidFill>
                    <a:srgbClr val="0D0D0D"/>
                  </a:solidFill>
                  <a:latin typeface="Arial" panose="020B0604020202020204" pitchFamily="34" charset="0"/>
                  <a:ea typeface="微软雅黑" panose="020B0503020204020204" pitchFamily="34" charset="-122"/>
                </a:rPr>
                <a:t>(&lt;</a:t>
              </a:r>
              <a:r>
                <a:rPr lang="zh-CN" altLang="zh-CN" sz="1100" dirty="0">
                  <a:solidFill>
                    <a:srgbClr val="0D0D0D"/>
                  </a:solidFill>
                  <a:latin typeface="Arial" panose="020B0604020202020204" pitchFamily="34" charset="0"/>
                  <a:ea typeface="微软雅黑" panose="020B0503020204020204" pitchFamily="34" charset="-122"/>
                </a:rPr>
                <a:t>连接条件</a:t>
              </a:r>
              <a:r>
                <a:rPr lang="en-US" altLang="zh-CN" sz="1100" dirty="0">
                  <a:solidFill>
                    <a:srgbClr val="0D0D0D"/>
                  </a:solidFill>
                  <a:latin typeface="Arial" panose="020B0604020202020204" pitchFamily="34" charset="0"/>
                  <a:ea typeface="微软雅黑" panose="020B0503020204020204" pitchFamily="34" charset="-122"/>
                </a:rPr>
                <a:t>&gt;) ]</a:t>
              </a:r>
              <a:endParaRPr lang="zh-CN" altLang="zh-CN" sz="1400" dirty="0">
                <a:solidFill>
                  <a:srgbClr val="0D0D0D"/>
                </a:solidFill>
                <a:latin typeface="Arial" panose="020B0604020202020204" pitchFamily="34" charset="0"/>
                <a:ea typeface="微软雅黑" panose="020B0503020204020204" pitchFamily="34" charset="-122"/>
              </a:endParaRPr>
            </a:p>
          </p:txBody>
        </p:sp>
        <p:sp>
          <p:nvSpPr>
            <p:cNvPr id="19" name="文本框 1078"/>
            <p:cNvSpPr txBox="1"/>
            <p:nvPr/>
          </p:nvSpPr>
          <p:spPr>
            <a:xfrm>
              <a:off x="0" y="1"/>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dirty="0">
                  <a:effectLst/>
                  <a:latin typeface="等线 Light" panose="02010600030101010101" pitchFamily="2" charset="-122"/>
                  <a:ea typeface="黑体" panose="02010609060101010101" pitchFamily="49" charset="-122"/>
                  <a:cs typeface="Times New Roman" panose="02020603050405020304" pitchFamily="18" charset="0"/>
                </a:rPr>
                <a:t>语法格式：</a:t>
              </a:r>
              <a:endParaRPr lang="zh-CN" sz="1100"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pic>
        <p:nvPicPr>
          <p:cNvPr id="21" name="图片 20"/>
          <p:cNvPicPr/>
          <p:nvPr/>
        </p:nvPicPr>
        <p:blipFill>
          <a:blip r:embed="rId5"/>
          <a:stretch>
            <a:fillRect/>
          </a:stretch>
        </p:blipFill>
        <p:spPr>
          <a:xfrm>
            <a:off x="7160131" y="3500120"/>
            <a:ext cx="4997432" cy="2968308"/>
          </a:xfrm>
          <a:prstGeom prst="rect">
            <a:avLst/>
          </a:prstGeom>
        </p:spPr>
      </p:pic>
    </p:spTree>
    <p:extLst>
      <p:ext uri="{BB962C8B-B14F-4D97-AF65-F5344CB8AC3E}">
        <p14:creationId xmlns:p14="http://schemas.microsoft.com/office/powerpoint/2010/main" val="1596772800"/>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39" y="377190"/>
            <a:ext cx="9266543"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二、外连接</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右外</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连接</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RIGHT  OUTER JOIN</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2170954"/>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学生成绩，及其学号、姓名。</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2170954"/>
            <a:ext cx="2013585" cy="673100"/>
            <a:chOff x="3394" y="2862"/>
            <a:chExt cx="3171" cy="1060"/>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577546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416878" y="3322320"/>
            <a:ext cx="10969990" cy="1107996"/>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Score.Sno,Cno,Sname,UScore,EndScore</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Student right outer join Score on </a:t>
            </a:r>
            <a:r>
              <a:rPr lang="en-US" altLang="zh-CN"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en-US" altLang="zh-CN"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1974" y="1135665"/>
            <a:ext cx="7408833" cy="771525"/>
            <a:chOff x="0" y="1"/>
            <a:chExt cx="5248275" cy="664025"/>
          </a:xfrm>
        </p:grpSpPr>
        <p:sp>
          <p:nvSpPr>
            <p:cNvPr id="17" name="文本框 2"/>
            <p:cNvSpPr txBox="1">
              <a:spLocks noChangeArrowheads="1"/>
            </p:cNvSpPr>
            <p:nvPr/>
          </p:nvSpPr>
          <p:spPr bwMode="auto">
            <a:xfrm>
              <a:off x="0" y="229236"/>
              <a:ext cx="5248275" cy="4347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Select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输出字段或表达式列表</a:t>
              </a:r>
              <a:r>
                <a:rPr lang="en-US" altLang="zh-CN" sz="1400" dirty="0">
                  <a:solidFill>
                    <a:srgbClr val="0D0D0D"/>
                  </a:solidFill>
                  <a:latin typeface="Arial" panose="020B0604020202020204" pitchFamily="34" charset="0"/>
                  <a:ea typeface="微软雅黑" panose="020B0503020204020204" pitchFamily="34" charset="-122"/>
                </a:rPr>
                <a:t>&gt;</a:t>
              </a:r>
              <a:endParaRPr lang="zh-CN" altLang="zh-CN" sz="1400" dirty="0">
                <a:solidFill>
                  <a:srgbClr val="0D0D0D"/>
                </a:solidFill>
                <a:latin typeface="Arial" panose="020B0604020202020204" pitchFamily="34" charset="0"/>
                <a:ea typeface="微软雅黑" panose="020B0503020204020204" pitchFamily="34" charset="-122"/>
              </a:endParaRPr>
            </a:p>
            <a:p>
              <a:pPr>
                <a:lnSpc>
                  <a:spcPts val="1600"/>
                </a:lnSpc>
              </a:pPr>
              <a:r>
                <a:rPr lang="en-US" altLang="zh-CN" sz="1400" dirty="0">
                  <a:solidFill>
                    <a:srgbClr val="FF0D0D"/>
                  </a:solidFill>
                  <a:latin typeface="Arial" panose="020B0604020202020204" pitchFamily="34" charset="0"/>
                  <a:ea typeface="微软雅黑" panose="020B0503020204020204" pitchFamily="34" charset="-122"/>
                </a:rPr>
                <a:t>From </a:t>
              </a:r>
              <a:r>
                <a:rPr lang="en-US" altLang="zh-CN" sz="1400" dirty="0">
                  <a:solidFill>
                    <a:srgbClr val="0D0D0D"/>
                  </a:solidFill>
                  <a:latin typeface="Arial" panose="020B0604020202020204" pitchFamily="34" charset="0"/>
                  <a:ea typeface="微软雅黑" panose="020B0503020204020204" pitchFamily="34" charset="-122"/>
                </a:rPr>
                <a:t>&lt;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1&gt;  </a:t>
              </a:r>
              <a:r>
                <a:rPr lang="en-US" altLang="zh-CN" sz="1400" dirty="0" smtClean="0">
                  <a:solidFill>
                    <a:srgbClr val="FF0D0D"/>
                  </a:solidFill>
                  <a:latin typeface="Arial" panose="020B0604020202020204" pitchFamily="34" charset="0"/>
                  <a:ea typeface="微软雅黑" panose="020B0503020204020204" pitchFamily="34" charset="-122"/>
                </a:rPr>
                <a:t>Right </a:t>
              </a:r>
              <a:r>
                <a:rPr lang="en-US" altLang="zh-CN" sz="1400" dirty="0">
                  <a:solidFill>
                    <a:srgbClr val="FF0D0D"/>
                  </a:solidFill>
                  <a:latin typeface="Arial" panose="020B0604020202020204" pitchFamily="34" charset="0"/>
                  <a:ea typeface="微软雅黑" panose="020B0503020204020204" pitchFamily="34" charset="-122"/>
                </a:rPr>
                <a:t>[Outer] Join</a:t>
              </a:r>
              <a:r>
                <a:rPr lang="en-US" altLang="zh-CN" sz="1400" dirty="0">
                  <a:solidFill>
                    <a:srgbClr val="0D0D0D"/>
                  </a:solidFill>
                  <a:latin typeface="Arial" panose="020B0604020202020204" pitchFamily="34" charset="0"/>
                  <a:ea typeface="微软雅黑" panose="020B0503020204020204" pitchFamily="34" charset="-122"/>
                </a:rPr>
                <a:t>  &lt;</a:t>
              </a:r>
              <a:r>
                <a:rPr lang="zh-CN" altLang="zh-CN" sz="1400" dirty="0">
                  <a:solidFill>
                    <a:srgbClr val="0D0D0D"/>
                  </a:solidFill>
                  <a:latin typeface="Arial" panose="020B0604020202020204" pitchFamily="34" charset="0"/>
                  <a:ea typeface="微软雅黑" panose="020B0503020204020204" pitchFamily="34" charset="-122"/>
                </a:rPr>
                <a:t>数据表</a:t>
              </a:r>
              <a:r>
                <a:rPr lang="en-US" altLang="zh-CN" sz="1400" dirty="0">
                  <a:solidFill>
                    <a:srgbClr val="0D0D0D"/>
                  </a:solidFill>
                  <a:latin typeface="Arial" panose="020B0604020202020204" pitchFamily="34" charset="0"/>
                  <a:ea typeface="微软雅黑" panose="020B0503020204020204" pitchFamily="34" charset="-122"/>
                </a:rPr>
                <a:t>2&gt; </a:t>
              </a:r>
              <a:r>
                <a:rPr lang="en-US" altLang="zh-CN" sz="1100" dirty="0">
                  <a:solidFill>
                    <a:srgbClr val="0D0D0D"/>
                  </a:solidFill>
                  <a:latin typeface="Arial" panose="020B0604020202020204" pitchFamily="34" charset="0"/>
                  <a:ea typeface="微软雅黑" panose="020B0503020204020204" pitchFamily="34" charset="-122"/>
                </a:rPr>
                <a:t> [</a:t>
              </a:r>
              <a:r>
                <a:rPr lang="en-US" altLang="zh-CN" sz="1100" dirty="0">
                  <a:solidFill>
                    <a:srgbClr val="FF0D0D"/>
                  </a:solidFill>
                  <a:latin typeface="Arial" panose="020B0604020202020204" pitchFamily="34" charset="0"/>
                  <a:ea typeface="微软雅黑" panose="020B0503020204020204" pitchFamily="34" charset="-122"/>
                </a:rPr>
                <a:t> On </a:t>
              </a:r>
              <a:r>
                <a:rPr lang="en-US" altLang="zh-CN" sz="1100" dirty="0">
                  <a:solidFill>
                    <a:srgbClr val="0D0D0D"/>
                  </a:solidFill>
                  <a:latin typeface="Arial" panose="020B0604020202020204" pitchFamily="34" charset="0"/>
                  <a:ea typeface="微软雅黑" panose="020B0503020204020204" pitchFamily="34" charset="-122"/>
                </a:rPr>
                <a:t>(&lt;</a:t>
              </a:r>
              <a:r>
                <a:rPr lang="zh-CN" altLang="zh-CN" sz="1100" dirty="0">
                  <a:solidFill>
                    <a:srgbClr val="0D0D0D"/>
                  </a:solidFill>
                  <a:latin typeface="Arial" panose="020B0604020202020204" pitchFamily="34" charset="0"/>
                  <a:ea typeface="微软雅黑" panose="020B0503020204020204" pitchFamily="34" charset="-122"/>
                </a:rPr>
                <a:t>连接条件</a:t>
              </a:r>
              <a:r>
                <a:rPr lang="en-US" altLang="zh-CN" sz="1100" dirty="0">
                  <a:solidFill>
                    <a:srgbClr val="0D0D0D"/>
                  </a:solidFill>
                  <a:latin typeface="Arial" panose="020B0604020202020204" pitchFamily="34" charset="0"/>
                  <a:ea typeface="微软雅黑" panose="020B0503020204020204" pitchFamily="34" charset="-122"/>
                </a:rPr>
                <a:t>&gt;) ]</a:t>
              </a:r>
              <a:endParaRPr lang="zh-CN" altLang="zh-CN" sz="1400" dirty="0">
                <a:solidFill>
                  <a:srgbClr val="0D0D0D"/>
                </a:solidFill>
                <a:latin typeface="Arial" panose="020B0604020202020204" pitchFamily="34" charset="0"/>
                <a:ea typeface="微软雅黑" panose="020B0503020204020204" pitchFamily="34" charset="-122"/>
              </a:endParaRPr>
            </a:p>
          </p:txBody>
        </p:sp>
        <p:sp>
          <p:nvSpPr>
            <p:cNvPr id="19" name="文本框 1078"/>
            <p:cNvSpPr txBox="1"/>
            <p:nvPr/>
          </p:nvSpPr>
          <p:spPr>
            <a:xfrm>
              <a:off x="0" y="1"/>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dirty="0">
                  <a:effectLst/>
                  <a:latin typeface="等线 Light" panose="02010600030101010101" pitchFamily="2" charset="-122"/>
                  <a:ea typeface="黑体" panose="02010609060101010101" pitchFamily="49" charset="-122"/>
                  <a:cs typeface="Times New Roman" panose="02020603050405020304" pitchFamily="18" charset="0"/>
                </a:rPr>
                <a:t>语法格式：</a:t>
              </a:r>
              <a:endParaRPr lang="zh-CN" sz="1100"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pic>
        <p:nvPicPr>
          <p:cNvPr id="20" name="图片 19"/>
          <p:cNvPicPr/>
          <p:nvPr/>
        </p:nvPicPr>
        <p:blipFill>
          <a:blip r:embed="rId5"/>
          <a:stretch>
            <a:fillRect/>
          </a:stretch>
        </p:blipFill>
        <p:spPr>
          <a:xfrm>
            <a:off x="518795" y="4063143"/>
            <a:ext cx="6399590" cy="2575782"/>
          </a:xfrm>
          <a:prstGeom prst="rect">
            <a:avLst/>
          </a:prstGeom>
        </p:spPr>
      </p:pic>
    </p:spTree>
    <p:extLst>
      <p:ext uri="{BB962C8B-B14F-4D97-AF65-F5344CB8AC3E}">
        <p14:creationId xmlns:p14="http://schemas.microsoft.com/office/powerpoint/2010/main" val="2869135557"/>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842914" cy="1719262"/>
          </a:xfrm>
        </p:spPr>
        <p:txBody>
          <a:bodyPr>
            <a:normAutofit/>
          </a:bodyPr>
          <a:lstStyle/>
          <a:p>
            <a:pPr>
              <a:lnSpc>
                <a:spcPct val="100000"/>
              </a:lnSpc>
            </a:pPr>
            <a:r>
              <a:rPr lang="zh-CN" altLang="en-US" sz="4800" dirty="0" smtClean="0">
                <a:latin typeface="微软雅黑" panose="020B0503020204020204" pitchFamily="34" charset="-122"/>
                <a:ea typeface="微软雅黑" panose="020B0503020204020204" pitchFamily="34" charset="-122"/>
              </a:rPr>
              <a:t>任务</a:t>
            </a:r>
            <a:r>
              <a:rPr lang="en-US" altLang="zh-CN" sz="4800" dirty="0" smtClean="0">
                <a:latin typeface="微软雅黑" panose="020B0503020204020204" pitchFamily="34" charset="-122"/>
                <a:ea typeface="微软雅黑" panose="020B0503020204020204" pitchFamily="34" charset="-122"/>
              </a:rPr>
              <a:t>3-2</a:t>
            </a:r>
            <a:r>
              <a:rPr lang="zh-CN" altLang="en-US" sz="4800" dirty="0" smtClean="0">
                <a:latin typeface="微软雅黑" panose="020B0503020204020204" pitchFamily="34" charset="-122"/>
                <a:ea typeface="微软雅黑" panose="020B0503020204020204" pitchFamily="34" charset="-122"/>
              </a:rPr>
              <a:t>：其他查询</a:t>
            </a:r>
            <a:endParaRPr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lang="zh-CN" altLang="en-US" sz="2000" dirty="0">
                <a:latin typeface="+mn-ea"/>
              </a:rPr>
              <a:t>根据项目要求，小明需要对学生成绩进行分析处理，涉及对多张表进行连接查询</a:t>
            </a:r>
            <a:r>
              <a:rPr sz="2000" dirty="0" smtClean="0">
                <a:latin typeface="+mn-ea"/>
              </a:rPr>
              <a:t>。</a:t>
            </a:r>
            <a:endParaRPr sz="2000" dirty="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sz="2000" dirty="0"/>
              <a:t>根据表的结构可以发现，学生的姓名、课程名称和成绩分别来自于</a:t>
            </a:r>
            <a:r>
              <a:rPr lang="en-US" altLang="zh-CN" sz="2000" dirty="0"/>
              <a:t>Student</a:t>
            </a:r>
            <a:r>
              <a:rPr lang="zh-CN" altLang="en-US" sz="2000" dirty="0"/>
              <a:t>、</a:t>
            </a:r>
            <a:r>
              <a:rPr lang="en-US" altLang="zh-CN" sz="2000" dirty="0"/>
              <a:t>Course</a:t>
            </a:r>
            <a:r>
              <a:rPr lang="zh-CN" altLang="en-US" sz="2000" dirty="0"/>
              <a:t>、</a:t>
            </a:r>
            <a:r>
              <a:rPr lang="en-US" altLang="zh-CN" sz="2000" dirty="0"/>
              <a:t>Score</a:t>
            </a:r>
            <a:r>
              <a:rPr lang="zh-CN" altLang="en-US" sz="2000" dirty="0"/>
              <a:t>三张表。本次任务是对学生成绩做分析涉及到三张表的</a:t>
            </a:r>
            <a:r>
              <a:rPr lang="zh-CN" altLang="en-US" sz="2000" dirty="0" smtClean="0"/>
              <a:t>连接。</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一、联合查询</a:t>
            </a:r>
            <a:endParaRPr b="1" dirty="0">
              <a:solidFill>
                <a:srgbClr val="00B0F0"/>
              </a:solidFill>
            </a:endParaRPr>
          </a:p>
          <a:p>
            <a:pPr marL="0" indent="457200" fontAlgn="auto">
              <a:lnSpc>
                <a:spcPct val="150000"/>
              </a:lnSpc>
              <a:buNone/>
            </a:pPr>
            <a:r>
              <a:rPr lang="zh-CN" altLang="en-US" sz="2000" dirty="0" smtClean="0"/>
              <a:t>联合</a:t>
            </a:r>
            <a:r>
              <a:rPr lang="zh-CN" altLang="en-US" sz="2000" dirty="0"/>
              <a:t>查询是指将多个不同的查询结果连接在一起组成一组新数据的查询方式。联合查询使用</a:t>
            </a:r>
            <a:r>
              <a:rPr lang="en-US" altLang="zh-CN" sz="2000" b="1" dirty="0">
                <a:solidFill>
                  <a:srgbClr val="FF0000"/>
                </a:solidFill>
              </a:rPr>
              <a:t>Union</a:t>
            </a:r>
            <a:r>
              <a:rPr lang="zh-CN" altLang="en-US" sz="2000" dirty="0"/>
              <a:t>关键字连接各个</a:t>
            </a:r>
            <a:r>
              <a:rPr lang="en-US" altLang="zh-CN" sz="2000" dirty="0"/>
              <a:t>Select</a:t>
            </a:r>
            <a:r>
              <a:rPr lang="zh-CN" altLang="en-US" sz="2000" dirty="0"/>
              <a:t>子句，联合查询不是对两张数据表中的字段进行连接查询，而是组合两张数据表中的记录。在自动转换数据类型时，对于数值类型，系统会将低精度的数据类型转换为高精度的数据类型</a:t>
            </a:r>
            <a:r>
              <a:rPr sz="2000" dirty="0" smtClean="0"/>
              <a:t>。</a:t>
            </a:r>
            <a:endParaRPr sz="2000" dirty="0"/>
          </a:p>
        </p:txBody>
      </p:sp>
      <p:sp>
        <p:nvSpPr>
          <p:cNvPr id="984" name="文本框 2"/>
          <p:cNvSpPr txBox="1">
            <a:spLocks noChangeArrowheads="1"/>
          </p:cNvSpPr>
          <p:nvPr>
            <p:custDataLst>
              <p:tags r:id="rId1"/>
            </p:custDataLst>
          </p:nvPr>
        </p:nvSpPr>
        <p:spPr bwMode="auto">
          <a:xfrm>
            <a:off x="1179195" y="3955037"/>
            <a:ext cx="7388225" cy="444428"/>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en-US" altLang="zh-CN" sz="1600" dirty="0">
                <a:solidFill>
                  <a:srgbClr val="0D0D0D"/>
                </a:solidFill>
                <a:latin typeface="Arial" panose="020B0604020202020204" pitchFamily="34" charset="0"/>
                <a:ea typeface="微软雅黑" panose="020B0503020204020204" pitchFamily="34" charset="-122"/>
              </a:rPr>
              <a:t>SELECT</a:t>
            </a:r>
            <a:r>
              <a:rPr lang="zh-CN" altLang="zh-CN" sz="1600" dirty="0">
                <a:solidFill>
                  <a:srgbClr val="0D0D0D"/>
                </a:solidFill>
                <a:latin typeface="Arial" panose="020B0604020202020204" pitchFamily="34" charset="0"/>
                <a:ea typeface="微软雅黑" panose="020B0503020204020204" pitchFamily="34" charset="-122"/>
              </a:rPr>
              <a:t>语句</a:t>
            </a:r>
            <a:r>
              <a:rPr lang="en-US" altLang="zh-CN" sz="1600" dirty="0">
                <a:solidFill>
                  <a:srgbClr val="0D0D0D"/>
                </a:solidFill>
                <a:latin typeface="Arial" panose="020B0604020202020204" pitchFamily="34" charset="0"/>
                <a:ea typeface="微软雅黑" panose="020B0503020204020204" pitchFamily="34" charset="-122"/>
              </a:rPr>
              <a:t>1 </a:t>
            </a:r>
            <a:r>
              <a:rPr lang="en-US" altLang="zh-CN" sz="1600" dirty="0">
                <a:solidFill>
                  <a:srgbClr val="FF0D0D"/>
                </a:solidFill>
                <a:latin typeface="Arial" panose="020B0604020202020204" pitchFamily="34" charset="0"/>
                <a:ea typeface="微软雅黑" panose="020B0503020204020204" pitchFamily="34" charset="-122"/>
              </a:rPr>
              <a:t>UNION</a:t>
            </a:r>
            <a:r>
              <a:rPr lang="en-US" altLang="zh-CN" sz="1600" dirty="0">
                <a:solidFill>
                  <a:srgbClr val="0D0D0D"/>
                </a:solidFill>
                <a:latin typeface="Arial" panose="020B0604020202020204" pitchFamily="34" charset="0"/>
                <a:ea typeface="微软雅黑" panose="020B0503020204020204" pitchFamily="34" charset="-122"/>
              </a:rPr>
              <a:t> [UNION</a:t>
            </a:r>
            <a:r>
              <a:rPr lang="zh-CN" altLang="zh-CN" sz="1600" dirty="0">
                <a:solidFill>
                  <a:srgbClr val="0D0D0D"/>
                </a:solidFill>
                <a:latin typeface="Arial" panose="020B0604020202020204" pitchFamily="34" charset="0"/>
                <a:ea typeface="微软雅黑" panose="020B0503020204020204" pitchFamily="34" charset="-122"/>
              </a:rPr>
              <a:t>选项</a:t>
            </a:r>
            <a:r>
              <a:rPr lang="en-US" altLang="zh-CN" sz="1600" dirty="0">
                <a:solidFill>
                  <a:srgbClr val="0D0D0D"/>
                </a:solidFill>
                <a:latin typeface="Arial" panose="020B0604020202020204" pitchFamily="34" charset="0"/>
                <a:ea typeface="微软雅黑" panose="020B0503020204020204" pitchFamily="34" charset="-122"/>
              </a:rPr>
              <a:t>]  SELECT </a:t>
            </a:r>
            <a:r>
              <a:rPr lang="zh-CN" altLang="zh-CN" sz="1600" dirty="0">
                <a:solidFill>
                  <a:srgbClr val="0D0D0D"/>
                </a:solidFill>
                <a:latin typeface="Arial" panose="020B0604020202020204" pitchFamily="34" charset="0"/>
                <a:ea typeface="微软雅黑" panose="020B0503020204020204" pitchFamily="34" charset="-122"/>
              </a:rPr>
              <a:t>语句</a:t>
            </a:r>
            <a:r>
              <a:rPr lang="en-US" altLang="zh-CN" sz="1600" dirty="0">
                <a:solidFill>
                  <a:srgbClr val="0D0D0D"/>
                </a:solidFill>
                <a:latin typeface="Arial" panose="020B0604020202020204" pitchFamily="34" charset="0"/>
                <a:ea typeface="微软雅黑" panose="020B0503020204020204" pitchFamily="34" charset="-122"/>
              </a:rPr>
              <a:t>2;</a:t>
            </a:r>
            <a:endParaRPr lang="zh-CN" altLang="zh-CN" sz="1600" dirty="0">
              <a:solidFill>
                <a:srgbClr val="0D0D0D"/>
              </a:solidFill>
              <a:latin typeface="Arial" panose="020B0604020202020204" pitchFamily="34" charset="0"/>
              <a:ea typeface="微软雅黑" panose="020B0503020204020204" pitchFamily="34" charset="-122"/>
            </a:endParaRPr>
          </a:p>
        </p:txBody>
      </p:sp>
      <p:sp>
        <p:nvSpPr>
          <p:cNvPr id="3" name="矩形 2"/>
          <p:cNvSpPr/>
          <p:nvPr/>
        </p:nvSpPr>
        <p:spPr>
          <a:xfrm>
            <a:off x="655954" y="4557130"/>
            <a:ext cx="10679155" cy="646331"/>
          </a:xfrm>
          <a:prstGeom prst="rect">
            <a:avLst/>
          </a:prstGeom>
        </p:spPr>
        <p:txBody>
          <a:bodyPr wrap="square">
            <a:spAutoFit/>
          </a:bodyPr>
          <a:lstStyle/>
          <a:p>
            <a:pPr marL="285750" indent="-285750">
              <a:spcAft>
                <a:spcPts val="0"/>
              </a:spcAft>
              <a:buFont typeface="Wingdings" panose="05000000000000000000" pitchFamily="2" charset="2"/>
              <a:buChar char="Ø"/>
            </a:pPr>
            <a:r>
              <a:rPr lang="en-US" altLang="zh-CN" dirty="0">
                <a:solidFill>
                  <a:srgbClr val="0D0D0D"/>
                </a:solidFill>
                <a:latin typeface="等线" panose="02010600030101010101" pitchFamily="2" charset="-122"/>
                <a:cs typeface="MicrosoftYaHei"/>
              </a:rPr>
              <a:t>UNION</a:t>
            </a:r>
            <a:r>
              <a:rPr lang="zh-CN" altLang="zh-CN" dirty="0">
                <a:solidFill>
                  <a:srgbClr val="0D0D0D"/>
                </a:solidFill>
                <a:latin typeface="等线" panose="02010600030101010101" pitchFamily="2" charset="-122"/>
                <a:cs typeface="MicrosoftYaHei"/>
              </a:rPr>
              <a:t>选项：分为</a:t>
            </a:r>
            <a:r>
              <a:rPr lang="en-US" altLang="zh-CN" dirty="0">
                <a:solidFill>
                  <a:srgbClr val="0D0D0D"/>
                </a:solidFill>
                <a:latin typeface="等线" panose="02010600030101010101" pitchFamily="2" charset="-122"/>
                <a:cs typeface="MicrosoftYaHei"/>
              </a:rPr>
              <a:t>ALL</a:t>
            </a:r>
            <a:r>
              <a:rPr lang="zh-CN" altLang="zh-CN" dirty="0">
                <a:solidFill>
                  <a:srgbClr val="0D0D0D"/>
                </a:solidFill>
                <a:latin typeface="等线" panose="02010600030101010101" pitchFamily="2" charset="-122"/>
                <a:cs typeface="MicrosoftYaHei"/>
              </a:rPr>
              <a:t>和</a:t>
            </a:r>
            <a:r>
              <a:rPr lang="en-US" altLang="zh-CN" dirty="0">
                <a:solidFill>
                  <a:srgbClr val="0D0D0D"/>
                </a:solidFill>
                <a:latin typeface="等线" panose="02010600030101010101" pitchFamily="2" charset="-122"/>
                <a:cs typeface="MicrosoftYaHei"/>
              </a:rPr>
              <a:t>DISTINCT</a:t>
            </a:r>
            <a:r>
              <a:rPr lang="zh-CN" altLang="zh-CN" dirty="0">
                <a:solidFill>
                  <a:srgbClr val="0D0D0D"/>
                </a:solidFill>
                <a:latin typeface="等线" panose="02010600030101010101" pitchFamily="2" charset="-122"/>
                <a:cs typeface="MicrosoftYaHei"/>
              </a:rPr>
              <a:t>，联合查询时默认为</a:t>
            </a:r>
            <a:r>
              <a:rPr lang="en-US" altLang="zh-CN" dirty="0">
                <a:solidFill>
                  <a:srgbClr val="0D0D0D"/>
                </a:solidFill>
                <a:latin typeface="等线" panose="02010600030101010101" pitchFamily="2" charset="-122"/>
                <a:cs typeface="MicrosoftYaHei"/>
              </a:rPr>
              <a:t>DISTINCT</a:t>
            </a:r>
            <a:r>
              <a:rPr lang="zh-CN" altLang="zh-CN" dirty="0">
                <a:solidFill>
                  <a:srgbClr val="0D0D0D"/>
                </a:solidFill>
                <a:latin typeface="等线" panose="02010600030101010101" pitchFamily="2" charset="-122"/>
                <a:cs typeface="MicrosoftYaHei"/>
              </a:rPr>
              <a:t>，去掉结果集中的重复行，要保留结果集中所有行，必须指定</a:t>
            </a:r>
            <a:r>
              <a:rPr lang="en-US" altLang="zh-CN" dirty="0">
                <a:solidFill>
                  <a:srgbClr val="0D0D0D"/>
                </a:solidFill>
                <a:latin typeface="等线" panose="02010600030101010101" pitchFamily="2" charset="-122"/>
                <a:cs typeface="MicrosoftYaHei"/>
              </a:rPr>
              <a:t>ALL</a:t>
            </a:r>
            <a:r>
              <a:rPr lang="zh-CN" altLang="zh-CN" dirty="0">
                <a:solidFill>
                  <a:srgbClr val="0D0D0D"/>
                </a:solidFill>
                <a:latin typeface="等线" panose="02010600030101010101" pitchFamily="2" charset="-122"/>
                <a:cs typeface="MicrosoftYaHei"/>
              </a:rPr>
              <a:t>。</a:t>
            </a: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多表</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查询</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aphicFrame>
        <p:nvGraphicFramePr>
          <p:cNvPr id="8" name="图示 7"/>
          <p:cNvGraphicFramePr/>
          <p:nvPr>
            <p:extLst>
              <p:ext uri="{D42A27DB-BD31-4B8C-83A1-F6EECF244321}">
                <p14:modId xmlns:p14="http://schemas.microsoft.com/office/powerpoint/2010/main" val="2499206730"/>
              </p:ext>
            </p:extLst>
          </p:nvPr>
        </p:nvGraphicFramePr>
        <p:xfrm>
          <a:off x="1166495" y="1605280"/>
          <a:ext cx="9066530" cy="307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374005"/>
          </a:xfrm>
        </p:spPr>
        <p:txBody>
          <a:bodyPr>
            <a:normAutofit/>
          </a:bodyPr>
          <a:lstStyle/>
          <a:p>
            <a:pPr marL="0" indent="457200" fontAlgn="auto">
              <a:lnSpc>
                <a:spcPct val="150000"/>
              </a:lnSpc>
              <a:buNone/>
            </a:pPr>
            <a:r>
              <a:rPr lang="zh-CN" altLang="en-US" b="1" dirty="0" smtClean="0">
                <a:solidFill>
                  <a:srgbClr val="00B0F0"/>
                </a:solidFill>
              </a:rPr>
              <a:t>二、子查询</a:t>
            </a:r>
            <a:endParaRPr b="1" dirty="0">
              <a:solidFill>
                <a:srgbClr val="00B0F0"/>
              </a:solidFill>
            </a:endParaRPr>
          </a:p>
          <a:p>
            <a:pPr marL="0" indent="457200" fontAlgn="auto">
              <a:lnSpc>
                <a:spcPct val="150000"/>
              </a:lnSpc>
              <a:buNone/>
            </a:pPr>
            <a:r>
              <a:rPr lang="zh-CN" altLang="en-US" sz="2000" dirty="0"/>
              <a:t>在查询条件中，可以使用另一个查询的结果作为条件的一部分，例如，判定列值是否与某个查询的结果集中的值相等，作为查询条件一部分的查询称为子查询。</a:t>
            </a:r>
            <a:r>
              <a:rPr lang="en-US" altLang="zh-CN" sz="2000" dirty="0"/>
              <a:t>SQL</a:t>
            </a:r>
            <a:r>
              <a:rPr lang="zh-CN" altLang="en-US" sz="2000" dirty="0"/>
              <a:t>标准允许</a:t>
            </a:r>
            <a:r>
              <a:rPr lang="en-US" altLang="zh-CN" sz="2000" dirty="0"/>
              <a:t>SELECT</a:t>
            </a:r>
            <a:r>
              <a:rPr lang="zh-CN" altLang="en-US" sz="2000" dirty="0"/>
              <a:t>多层嵌套使用，用来表示复杂的查询。子查询除了可以用在</a:t>
            </a:r>
            <a:r>
              <a:rPr lang="en-US" altLang="zh-CN" sz="2000" dirty="0"/>
              <a:t>SELECT</a:t>
            </a:r>
            <a:r>
              <a:rPr lang="zh-CN" altLang="en-US" sz="2000" dirty="0"/>
              <a:t>语句中，还可以用在</a:t>
            </a:r>
            <a:r>
              <a:rPr lang="en-US" altLang="zh-CN" sz="2000" dirty="0"/>
              <a:t>INSERT</a:t>
            </a:r>
            <a:r>
              <a:rPr lang="zh-CN" altLang="en-US" sz="2000" dirty="0"/>
              <a:t>、</a:t>
            </a:r>
            <a:r>
              <a:rPr lang="en-US" altLang="zh-CN" sz="2000" dirty="0"/>
              <a:t>UPDATE</a:t>
            </a:r>
            <a:r>
              <a:rPr lang="zh-CN" altLang="en-US" sz="2000" dirty="0"/>
              <a:t>及</a:t>
            </a:r>
            <a:r>
              <a:rPr lang="en-US" altLang="zh-CN" sz="2000" dirty="0"/>
              <a:t>DELETE</a:t>
            </a:r>
            <a:r>
              <a:rPr lang="zh-CN" altLang="en-US" sz="2000" dirty="0"/>
              <a:t>语句中。</a:t>
            </a:r>
          </a:p>
          <a:p>
            <a:pPr marL="0" indent="457200" fontAlgn="auto">
              <a:lnSpc>
                <a:spcPct val="150000"/>
              </a:lnSpc>
              <a:buNone/>
            </a:pPr>
            <a:r>
              <a:rPr lang="zh-CN" altLang="en-US" sz="2000" dirty="0"/>
              <a:t>子查询通常与</a:t>
            </a:r>
            <a:r>
              <a:rPr lang="en-US" altLang="zh-CN" sz="2000" dirty="0">
                <a:solidFill>
                  <a:srgbClr val="FF0000"/>
                </a:solidFill>
              </a:rPr>
              <a:t>IN</a:t>
            </a:r>
            <a:r>
              <a:rPr lang="zh-CN" altLang="en-US" sz="2000" dirty="0"/>
              <a:t>、</a:t>
            </a:r>
            <a:r>
              <a:rPr lang="en-US" altLang="zh-CN" sz="2000" dirty="0">
                <a:solidFill>
                  <a:srgbClr val="FF0000"/>
                </a:solidFill>
              </a:rPr>
              <a:t>EXIST</a:t>
            </a:r>
            <a:r>
              <a:rPr lang="zh-CN" altLang="en-US" sz="2000" dirty="0"/>
              <a:t>谓词及</a:t>
            </a:r>
            <a:r>
              <a:rPr lang="zh-CN" altLang="en-US" sz="2000" dirty="0">
                <a:solidFill>
                  <a:srgbClr val="FF0000"/>
                </a:solidFill>
              </a:rPr>
              <a:t>比较运算符</a:t>
            </a:r>
            <a:r>
              <a:rPr lang="zh-CN" altLang="en-US" sz="2000" dirty="0"/>
              <a:t>结合使用</a:t>
            </a:r>
            <a:r>
              <a:rPr lang="zh-CN" altLang="en-US" sz="2000" dirty="0" smtClean="0"/>
              <a:t>。</a:t>
            </a:r>
            <a:endParaRPr lang="zh-CN" altLang="en-US" sz="2000" dirty="0"/>
          </a:p>
        </p:txBody>
      </p:sp>
    </p:spTree>
    <p:extLst>
      <p:ext uri="{BB962C8B-B14F-4D97-AF65-F5344CB8AC3E}">
        <p14:creationId xmlns:p14="http://schemas.microsoft.com/office/powerpoint/2010/main" val="2873083359"/>
      </p:ext>
    </p:extLst>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819910" y="2096135"/>
            <a:ext cx="8971915" cy="2322195"/>
          </a:xfrm>
        </p:spPr>
        <p:txBody>
          <a:bodyPr>
            <a:noAutofit/>
          </a:bodyPr>
          <a:lstStyle/>
          <a:p>
            <a:pPr marL="571500" indent="-571500" algn="just" fontAlgn="auto">
              <a:lnSpc>
                <a:spcPct val="200000"/>
              </a:lnSpc>
              <a:spcBef>
                <a:spcPts val="100"/>
              </a:spcBef>
              <a:buFont typeface="+mj-ea"/>
              <a:buAutoNum type="ea1JpnChsDbPeriod"/>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联合查询</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200000"/>
              </a:lnSpc>
              <a:spcBef>
                <a:spcPts val="100"/>
              </a:spcBef>
              <a:buFont typeface="+mj-ea"/>
              <a:buAutoNum type="ea1JpnChsDbPeriod"/>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子</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查询</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1"/>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831977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联合查询</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表中，汉族的学生和贵州省的学生</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合并。</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5" y="2394585"/>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Nationality =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汉</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union select * from Student where Address like '%</a:t>
            </a:r>
            <a:r>
              <a:rPr lang="zh-CN" alt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贵州省</a:t>
            </a:r>
            <a:r>
              <a:rPr lang="en-US" altLang="zh-CN"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602614" y="3411220"/>
            <a:ext cx="8446495" cy="2475229"/>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6117902"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子查询</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——1.IN</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子查询</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矩形 2"/>
          <p:cNvSpPr/>
          <p:nvPr/>
        </p:nvSpPr>
        <p:spPr>
          <a:xfrm>
            <a:off x="738988" y="981554"/>
            <a:ext cx="10716412" cy="646331"/>
          </a:xfrm>
          <a:prstGeom prst="rect">
            <a:avLst/>
          </a:prstGeom>
        </p:spPr>
        <p:txBody>
          <a:bodyPr wrap="square">
            <a:spAutoFit/>
          </a:bodyPr>
          <a:lstStyle/>
          <a:p>
            <a:pPr indent="457200"/>
            <a:r>
              <a:rPr lang="en-US" altLang="zh-CN" b="1" kern="100" dirty="0">
                <a:solidFill>
                  <a:srgbClr val="FF0000"/>
                </a:solidFill>
                <a:latin typeface="等线" panose="02010600030101010101" pitchFamily="2" charset="-122"/>
                <a:cs typeface="Times New Roman" panose="02020603050405020304" pitchFamily="18" charset="0"/>
              </a:rPr>
              <a:t>IN</a:t>
            </a:r>
            <a:r>
              <a:rPr lang="zh-CN" altLang="zh-CN" kern="100" dirty="0">
                <a:cs typeface="Times New Roman" panose="02020603050405020304" pitchFamily="18" charset="0"/>
              </a:rPr>
              <a:t>子查询用于进行一个给定值是否在子查询结果集中的判断。当表达式与子查询的结果表中的某个值相等时，</a:t>
            </a:r>
            <a:r>
              <a:rPr lang="en-US" altLang="zh-CN" kern="100" dirty="0">
                <a:cs typeface="Times New Roman" panose="02020603050405020304" pitchFamily="18" charset="0"/>
              </a:rPr>
              <a:t>IN</a:t>
            </a:r>
            <a:r>
              <a:rPr lang="zh-CN" altLang="zh-CN" kern="100" dirty="0">
                <a:cs typeface="Times New Roman" panose="02020603050405020304" pitchFamily="18" charset="0"/>
              </a:rPr>
              <a:t>谓词返回</a:t>
            </a:r>
            <a:r>
              <a:rPr lang="en-US" altLang="zh-CN" kern="100" dirty="0">
                <a:solidFill>
                  <a:srgbClr val="FF0000"/>
                </a:solidFill>
                <a:cs typeface="Times New Roman" panose="02020603050405020304" pitchFamily="18" charset="0"/>
              </a:rPr>
              <a:t>TRUE</a:t>
            </a:r>
            <a:r>
              <a:rPr lang="zh-CN" altLang="zh-CN" kern="100" dirty="0">
                <a:cs typeface="Times New Roman" panose="02020603050405020304" pitchFamily="18" charset="0"/>
              </a:rPr>
              <a:t>，否则返回</a:t>
            </a:r>
            <a:r>
              <a:rPr lang="en-US" altLang="zh-CN" kern="100" dirty="0">
                <a:solidFill>
                  <a:srgbClr val="FF0000"/>
                </a:solidFill>
                <a:cs typeface="Times New Roman" panose="02020603050405020304" pitchFamily="18" charset="0"/>
              </a:rPr>
              <a:t>FALSE</a:t>
            </a:r>
            <a:r>
              <a:rPr lang="zh-CN" altLang="zh-CN" kern="100" dirty="0">
                <a:cs typeface="Times New Roman" panose="02020603050405020304" pitchFamily="18" charset="0"/>
              </a:rPr>
              <a:t>；若使用了</a:t>
            </a:r>
            <a:r>
              <a:rPr lang="en-US" altLang="zh-CN" kern="100" dirty="0">
                <a:cs typeface="Times New Roman" panose="02020603050405020304" pitchFamily="18" charset="0"/>
              </a:rPr>
              <a:t>NOT</a:t>
            </a:r>
            <a:r>
              <a:rPr lang="zh-CN" altLang="zh-CN" kern="100" dirty="0">
                <a:cs typeface="Times New Roman" panose="02020603050405020304" pitchFamily="18" charset="0"/>
              </a:rPr>
              <a:t>，则返回的值刚好</a:t>
            </a:r>
            <a:r>
              <a:rPr lang="zh-CN" altLang="zh-CN" kern="100" dirty="0" smtClean="0">
                <a:cs typeface="Times New Roman" panose="02020603050405020304" pitchFamily="18" charset="0"/>
              </a:rPr>
              <a:t>相反</a:t>
            </a:r>
            <a:r>
              <a:rPr lang="zh-CN" altLang="en-US" kern="100" dirty="0" smtClean="0">
                <a:cs typeface="Times New Roman" panose="02020603050405020304" pitchFamily="18" charset="0"/>
              </a:rPr>
              <a:t>。</a:t>
            </a:r>
            <a:endParaRPr lang="zh-CN" altLang="en-US" dirty="0"/>
          </a:p>
        </p:txBody>
      </p:sp>
      <p:sp>
        <p:nvSpPr>
          <p:cNvPr id="11" name="文本框 2"/>
          <p:cNvSpPr txBox="1">
            <a:spLocks noChangeArrowheads="1"/>
          </p:cNvSpPr>
          <p:nvPr/>
        </p:nvSpPr>
        <p:spPr bwMode="auto">
          <a:xfrm>
            <a:off x="849701" y="1626993"/>
            <a:ext cx="5334000" cy="33210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zh-CN" sz="1200" kern="1200" dirty="0">
                <a:solidFill>
                  <a:srgbClr val="0D0D0D"/>
                </a:solidFill>
                <a:effectLst/>
                <a:latin typeface="Arial" panose="020B0604020202020204" pitchFamily="34" charset="0"/>
                <a:ea typeface="微软雅黑" panose="020B0503020204020204" pitchFamily="34" charset="-122"/>
                <a:cs typeface="+mn-cs"/>
              </a:rPr>
              <a:t>表达式</a:t>
            </a:r>
            <a:r>
              <a:rPr lang="en-US" sz="1200" kern="1200" dirty="0">
                <a:solidFill>
                  <a:srgbClr val="0D0D0D"/>
                </a:solidFill>
                <a:effectLst/>
                <a:latin typeface="Arial" panose="020B0604020202020204" pitchFamily="34" charset="0"/>
                <a:ea typeface="微软雅黑" panose="020B0503020204020204" pitchFamily="34" charset="-122"/>
                <a:cs typeface="+mn-cs"/>
              </a:rPr>
              <a:t> [ NOT ]</a:t>
            </a:r>
            <a:r>
              <a:rPr lang="en-US" sz="1200" kern="1200" dirty="0">
                <a:solidFill>
                  <a:srgbClr val="FF0D0D"/>
                </a:solidFill>
                <a:effectLst/>
                <a:latin typeface="Arial" panose="020B0604020202020204" pitchFamily="34" charset="0"/>
                <a:ea typeface="微软雅黑" panose="020B0503020204020204" pitchFamily="34" charset="-122"/>
                <a:cs typeface="+mn-cs"/>
              </a:rPr>
              <a:t> IN</a:t>
            </a:r>
            <a:r>
              <a:rPr lang="en-US" sz="1200" kern="1200" dirty="0">
                <a:solidFill>
                  <a:srgbClr val="0D0D0D"/>
                </a:solidFill>
                <a:effectLst/>
                <a:latin typeface="Arial" panose="020B0604020202020204" pitchFamily="34" charset="0"/>
                <a:ea typeface="微软雅黑" panose="020B0503020204020204" pitchFamily="34" charset="-122"/>
                <a:cs typeface="+mn-cs"/>
              </a:rPr>
              <a:t>  ( </a:t>
            </a:r>
            <a:r>
              <a:rPr lang="zh-CN" sz="1200" kern="1200" dirty="0">
                <a:solidFill>
                  <a:srgbClr val="0D0D0D"/>
                </a:solidFill>
                <a:effectLst/>
                <a:latin typeface="Arial" panose="020B0604020202020204" pitchFamily="34" charset="0"/>
                <a:ea typeface="微软雅黑" panose="020B0503020204020204" pitchFamily="34" charset="-122"/>
                <a:cs typeface="+mn-cs"/>
              </a:rPr>
              <a:t>子查询</a:t>
            </a:r>
            <a:r>
              <a:rPr lang="en-US" sz="1200" kern="1200" dirty="0">
                <a:solidFill>
                  <a:srgbClr val="0D0D0D"/>
                </a:solidFill>
                <a:effectLst/>
                <a:latin typeface="Arial" panose="020B0604020202020204" pitchFamily="34" charset="0"/>
                <a:ea typeface="微软雅黑" panose="020B0503020204020204" pitchFamily="34" charset="-122"/>
                <a:cs typeface="+mn-cs"/>
              </a:rPr>
              <a:t> )</a:t>
            </a:r>
            <a:endParaRPr lang="zh-CN" sz="1600" kern="1200" dirty="0">
              <a:solidFill>
                <a:srgbClr val="0D0D0D"/>
              </a:solidFill>
              <a:effectLst/>
              <a:latin typeface="Arial" panose="020B0604020202020204" pitchFamily="34" charset="0"/>
              <a:ea typeface="微软雅黑" panose="020B0503020204020204" pitchFamily="34" charset="-122"/>
              <a:cs typeface="+mn-cs"/>
            </a:endParaRPr>
          </a:p>
        </p:txBody>
      </p:sp>
      <p:sp>
        <p:nvSpPr>
          <p:cNvPr id="13" name="内容占位符 2"/>
          <p:cNvSpPr>
            <a:spLocks noGrp="1"/>
          </p:cNvSpPr>
          <p:nvPr/>
        </p:nvSpPr>
        <p:spPr>
          <a:xfrm>
            <a:off x="2574226" y="2256656"/>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所有期末挂科的学生信息。</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0641" y="2256656"/>
            <a:ext cx="2013585" cy="672465"/>
            <a:chOff x="3394" y="2862"/>
            <a:chExt cx="3171" cy="1059"/>
          </a:xfrm>
        </p:grpSpPr>
        <p:sp>
          <p:nvSpPr>
            <p:cNvPr id="17" name="任意多边形 16"/>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任意多边形 17"/>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9" name="肘形连接符 18"/>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85736" y="3377431"/>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in (select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Score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&lt; 60);</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1" name="图片 20"/>
          <p:cNvPicPr/>
          <p:nvPr/>
        </p:nvPicPr>
        <p:blipFill>
          <a:blip r:embed="rId5"/>
          <a:stretch>
            <a:fillRect/>
          </a:stretch>
        </p:blipFill>
        <p:spPr>
          <a:xfrm>
            <a:off x="685736" y="4459972"/>
            <a:ext cx="8682551" cy="1716991"/>
          </a:xfrm>
          <a:prstGeom prst="rect">
            <a:avLst/>
          </a:prstGeom>
        </p:spPr>
      </p:pic>
    </p:spTree>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P spid="13" grpId="0"/>
      <p:bldP spid="1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7101313"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子查询</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Exists</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子查询</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矩形 2"/>
          <p:cNvSpPr/>
          <p:nvPr/>
        </p:nvSpPr>
        <p:spPr>
          <a:xfrm>
            <a:off x="738988" y="981554"/>
            <a:ext cx="10716412" cy="2308324"/>
          </a:xfrm>
          <a:prstGeom prst="rect">
            <a:avLst/>
          </a:prstGeom>
        </p:spPr>
        <p:txBody>
          <a:bodyPr wrap="square">
            <a:spAutoFit/>
          </a:bodyPr>
          <a:lstStyle/>
          <a:p>
            <a:pPr indent="457200"/>
            <a:r>
              <a:rPr lang="zh-CN" altLang="en-US" kern="100" dirty="0">
                <a:latin typeface="等线" panose="02010600030101010101" pitchFamily="2" charset="-122"/>
                <a:cs typeface="Times New Roman" panose="02020603050405020304" pitchFamily="18" charset="0"/>
              </a:rPr>
              <a:t>使用</a:t>
            </a:r>
            <a:r>
              <a:rPr lang="en-US" altLang="zh-CN" b="1" kern="100" dirty="0">
                <a:solidFill>
                  <a:srgbClr val="FF0000"/>
                </a:solidFill>
                <a:latin typeface="等线" panose="02010600030101010101" pitchFamily="2" charset="-122"/>
                <a:cs typeface="Times New Roman" panose="02020603050405020304" pitchFamily="18" charset="0"/>
              </a:rPr>
              <a:t>Exists</a:t>
            </a:r>
            <a:r>
              <a:rPr lang="zh-CN" altLang="en-US" kern="100" dirty="0">
                <a:latin typeface="等线" panose="02010600030101010101" pitchFamily="2" charset="-122"/>
                <a:cs typeface="Times New Roman" panose="02020603050405020304" pitchFamily="18" charset="0"/>
              </a:rPr>
              <a:t>关键字创建子查询时，内层查询语句不返回查询的记录，而返回一个逻辑值。当内层查询返回的值为</a:t>
            </a:r>
            <a:r>
              <a:rPr lang="en-US" altLang="zh-CN" kern="100" dirty="0">
                <a:latin typeface="等线" panose="02010600030101010101" pitchFamily="2" charset="-122"/>
                <a:cs typeface="Times New Roman" panose="02020603050405020304" pitchFamily="18" charset="0"/>
              </a:rPr>
              <a:t>True</a:t>
            </a:r>
            <a:r>
              <a:rPr lang="zh-CN" altLang="en-US" kern="100" dirty="0">
                <a:latin typeface="等线" panose="02010600030101010101" pitchFamily="2" charset="-122"/>
                <a:cs typeface="Times New Roman" panose="02020603050405020304" pitchFamily="18" charset="0"/>
              </a:rPr>
              <a:t>时，外层查询语句将进行查询，返回符合条件的记录。当内层查询返回的值为</a:t>
            </a:r>
            <a:r>
              <a:rPr lang="en-US" altLang="zh-CN" kern="100" dirty="0">
                <a:latin typeface="等线" panose="02010600030101010101" pitchFamily="2" charset="-122"/>
                <a:cs typeface="Times New Roman" panose="02020603050405020304" pitchFamily="18" charset="0"/>
              </a:rPr>
              <a:t>False</a:t>
            </a:r>
            <a:r>
              <a:rPr lang="zh-CN" altLang="en-US" kern="100" dirty="0">
                <a:latin typeface="等线" panose="02010600030101010101" pitchFamily="2" charset="-122"/>
                <a:cs typeface="Times New Roman" panose="02020603050405020304" pitchFamily="18" charset="0"/>
              </a:rPr>
              <a:t>时，外层查询语句将不进行查询或查询不出任何记录</a:t>
            </a:r>
            <a:r>
              <a:rPr lang="zh-CN" altLang="en-US" kern="100" dirty="0" smtClean="0">
                <a:latin typeface="等线" panose="02010600030101010101" pitchFamily="2" charset="-122"/>
                <a:cs typeface="Times New Roman" panose="02020603050405020304" pitchFamily="18" charset="0"/>
              </a:rPr>
              <a:t>。</a:t>
            </a:r>
            <a:endParaRPr lang="en-US" altLang="zh-CN" kern="100" dirty="0" smtClean="0">
              <a:latin typeface="等线" panose="02010600030101010101" pitchFamily="2" charset="-122"/>
              <a:cs typeface="Times New Roman" panose="02020603050405020304" pitchFamily="18" charset="0"/>
            </a:endParaRPr>
          </a:p>
          <a:p>
            <a:pPr indent="457200"/>
            <a:endParaRPr lang="en-US" altLang="zh-CN" kern="100" dirty="0">
              <a:latin typeface="等线" panose="02010600030101010101" pitchFamily="2" charset="-122"/>
              <a:cs typeface="Times New Roman" panose="02020603050405020304" pitchFamily="18" charset="0"/>
            </a:endParaRPr>
          </a:p>
          <a:p>
            <a:pPr indent="457200"/>
            <a:endParaRPr lang="zh-CN" altLang="en-US" kern="100" dirty="0">
              <a:latin typeface="等线" panose="02010600030101010101" pitchFamily="2" charset="-122"/>
              <a:cs typeface="Times New Roman" panose="02020603050405020304" pitchFamily="18" charset="0"/>
            </a:endParaRPr>
          </a:p>
          <a:p>
            <a:pPr indent="457200"/>
            <a:r>
              <a:rPr lang="en-US" altLang="zh-CN" kern="100" dirty="0">
                <a:latin typeface="等线" panose="02010600030101010101" pitchFamily="2" charset="-122"/>
                <a:cs typeface="Times New Roman" panose="02020603050405020304" pitchFamily="18" charset="0"/>
              </a:rPr>
              <a:t>Exists</a:t>
            </a:r>
            <a:r>
              <a:rPr lang="zh-CN" altLang="en-US" kern="100" dirty="0">
                <a:latin typeface="等线" panose="02010600030101010101" pitchFamily="2" charset="-122"/>
                <a:cs typeface="Times New Roman" panose="02020603050405020304" pitchFamily="18" charset="0"/>
              </a:rPr>
              <a:t>关键字还可以与</a:t>
            </a:r>
            <a:r>
              <a:rPr lang="en-US" altLang="zh-CN" kern="100" dirty="0">
                <a:latin typeface="等线" panose="02010600030101010101" pitchFamily="2" charset="-122"/>
                <a:cs typeface="Times New Roman" panose="02020603050405020304" pitchFamily="18" charset="0"/>
              </a:rPr>
              <a:t>Not</a:t>
            </a:r>
            <a:r>
              <a:rPr lang="zh-CN" altLang="en-US" kern="100" dirty="0">
                <a:latin typeface="等线" panose="02010600030101010101" pitchFamily="2" charset="-122"/>
                <a:cs typeface="Times New Roman" panose="02020603050405020304" pitchFamily="18" charset="0"/>
              </a:rPr>
              <a:t>结合使用，即</a:t>
            </a:r>
            <a:r>
              <a:rPr lang="en-US" altLang="zh-CN" kern="100" dirty="0">
                <a:latin typeface="等线" panose="02010600030101010101" pitchFamily="2" charset="-122"/>
                <a:cs typeface="Times New Roman" panose="02020603050405020304" pitchFamily="18" charset="0"/>
              </a:rPr>
              <a:t>Not Exists</a:t>
            </a:r>
            <a:r>
              <a:rPr lang="zh-CN" altLang="en-US" kern="100" dirty="0">
                <a:latin typeface="等线" panose="02010600030101010101" pitchFamily="2" charset="-122"/>
                <a:cs typeface="Times New Roman" panose="02020603050405020304" pitchFamily="18" charset="0"/>
              </a:rPr>
              <a:t>，其返回值情况与</a:t>
            </a:r>
            <a:r>
              <a:rPr lang="en-US" altLang="zh-CN" kern="100" dirty="0">
                <a:latin typeface="等线" panose="02010600030101010101" pitchFamily="2" charset="-122"/>
                <a:cs typeface="Times New Roman" panose="02020603050405020304" pitchFamily="18" charset="0"/>
              </a:rPr>
              <a:t>Exists</a:t>
            </a:r>
            <a:r>
              <a:rPr lang="zh-CN" altLang="en-US" kern="100" dirty="0">
                <a:latin typeface="等线" panose="02010600030101010101" pitchFamily="2" charset="-122"/>
                <a:cs typeface="Times New Roman" panose="02020603050405020304" pitchFamily="18" charset="0"/>
              </a:rPr>
              <a:t>正好相反。子查询如果至少返回了一行记录，那么</a:t>
            </a:r>
            <a:r>
              <a:rPr lang="en-US" altLang="zh-CN" kern="100" dirty="0">
                <a:latin typeface="等线" panose="02010600030101010101" pitchFamily="2" charset="-122"/>
                <a:cs typeface="Times New Roman" panose="02020603050405020304" pitchFamily="18" charset="0"/>
              </a:rPr>
              <a:t>Not Exists</a:t>
            </a:r>
            <a:r>
              <a:rPr lang="zh-CN" altLang="en-US" kern="100" dirty="0">
                <a:latin typeface="等线" panose="02010600030101010101" pitchFamily="2" charset="-122"/>
                <a:cs typeface="Times New Roman" panose="02020603050405020304" pitchFamily="18" charset="0"/>
              </a:rPr>
              <a:t>的结果为</a:t>
            </a:r>
            <a:r>
              <a:rPr lang="en-US" altLang="zh-CN" kern="100" dirty="0">
                <a:latin typeface="等线" panose="02010600030101010101" pitchFamily="2" charset="-122"/>
                <a:cs typeface="Times New Roman" panose="02020603050405020304" pitchFamily="18" charset="0"/>
              </a:rPr>
              <a:t>False</a:t>
            </a:r>
            <a:r>
              <a:rPr lang="zh-CN" altLang="en-US" kern="100" dirty="0">
                <a:latin typeface="等线" panose="02010600030101010101" pitchFamily="2" charset="-122"/>
                <a:cs typeface="Times New Roman" panose="02020603050405020304" pitchFamily="18" charset="0"/>
              </a:rPr>
              <a:t>，此时外层查询语句将不再进行查询。如果子查询没有返回任何记录，那么</a:t>
            </a:r>
            <a:r>
              <a:rPr lang="en-US" altLang="zh-CN" kern="100" dirty="0">
                <a:latin typeface="等线" panose="02010600030101010101" pitchFamily="2" charset="-122"/>
                <a:cs typeface="Times New Roman" panose="02020603050405020304" pitchFamily="18" charset="0"/>
              </a:rPr>
              <a:t>Not Exists</a:t>
            </a:r>
            <a:r>
              <a:rPr lang="zh-CN" altLang="en-US" kern="100" dirty="0">
                <a:latin typeface="等线" panose="02010600030101010101" pitchFamily="2" charset="-122"/>
                <a:cs typeface="Times New Roman" panose="02020603050405020304" pitchFamily="18" charset="0"/>
              </a:rPr>
              <a:t>返回的结果为</a:t>
            </a:r>
            <a:r>
              <a:rPr lang="en-US" altLang="zh-CN" kern="100" dirty="0">
                <a:latin typeface="等线" panose="02010600030101010101" pitchFamily="2" charset="-122"/>
                <a:cs typeface="Times New Roman" panose="02020603050405020304" pitchFamily="18" charset="0"/>
              </a:rPr>
              <a:t>True</a:t>
            </a:r>
            <a:r>
              <a:rPr lang="zh-CN" altLang="en-US" kern="100" dirty="0">
                <a:latin typeface="等线" panose="02010600030101010101" pitchFamily="2" charset="-122"/>
                <a:cs typeface="Times New Roman" panose="02020603050405020304" pitchFamily="18" charset="0"/>
              </a:rPr>
              <a:t>，此时外层查询语句将进行查询。</a:t>
            </a:r>
          </a:p>
        </p:txBody>
      </p:sp>
      <p:sp>
        <p:nvSpPr>
          <p:cNvPr id="11" name="文本框 2"/>
          <p:cNvSpPr txBox="1">
            <a:spLocks noChangeArrowheads="1"/>
          </p:cNvSpPr>
          <p:nvPr/>
        </p:nvSpPr>
        <p:spPr bwMode="auto">
          <a:xfrm>
            <a:off x="1114796" y="1967872"/>
            <a:ext cx="5334000" cy="33210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zh-CN" altLang="zh-CN" sz="1200" dirty="0">
                <a:solidFill>
                  <a:srgbClr val="0D0D0D"/>
                </a:solidFill>
                <a:latin typeface="Arial" panose="020B0604020202020204" pitchFamily="34" charset="0"/>
                <a:ea typeface="微软雅黑" panose="020B0503020204020204" pitchFamily="34" charset="-122"/>
              </a:rPr>
              <a:t>表达式 </a:t>
            </a:r>
            <a:r>
              <a:rPr lang="en-US" altLang="zh-CN" sz="1200" dirty="0">
                <a:solidFill>
                  <a:srgbClr val="FF0D0D"/>
                </a:solidFill>
                <a:latin typeface="Arial" panose="020B0604020202020204" pitchFamily="34" charset="0"/>
                <a:ea typeface="微软雅黑" panose="020B0503020204020204" pitchFamily="34" charset="-122"/>
              </a:rPr>
              <a:t>Exists</a:t>
            </a:r>
            <a:r>
              <a:rPr lang="en-US" altLang="zh-CN" sz="1200" dirty="0">
                <a:solidFill>
                  <a:srgbClr val="0D0D0D"/>
                </a:solidFill>
                <a:latin typeface="Arial" panose="020B0604020202020204" pitchFamily="34" charset="0"/>
                <a:ea typeface="微软雅黑" panose="020B0503020204020204" pitchFamily="34" charset="-122"/>
              </a:rPr>
              <a:t>  ( </a:t>
            </a:r>
            <a:r>
              <a:rPr lang="zh-CN" altLang="zh-CN" sz="1200" dirty="0">
                <a:solidFill>
                  <a:srgbClr val="0D0D0D"/>
                </a:solidFill>
                <a:latin typeface="Arial" panose="020B0604020202020204" pitchFamily="34" charset="0"/>
                <a:ea typeface="微软雅黑" panose="020B0503020204020204" pitchFamily="34" charset="-122"/>
              </a:rPr>
              <a:t>子查询</a:t>
            </a:r>
            <a:r>
              <a:rPr lang="en-US" altLang="zh-CN" sz="1200" dirty="0">
                <a:solidFill>
                  <a:srgbClr val="0D0D0D"/>
                </a:solidFill>
                <a:latin typeface="Arial" panose="020B0604020202020204" pitchFamily="34" charset="0"/>
                <a:ea typeface="微软雅黑" panose="020B0503020204020204" pitchFamily="34" charset="-122"/>
              </a:rPr>
              <a:t> )</a:t>
            </a:r>
            <a:endParaRPr lang="zh-CN" altLang="zh-CN" sz="1600" dirty="0">
              <a:solidFill>
                <a:srgbClr val="0D0D0D"/>
              </a:solidFill>
              <a:latin typeface="Arial" panose="020B0604020202020204" pitchFamily="34" charset="0"/>
              <a:ea typeface="微软雅黑" panose="020B0503020204020204" pitchFamily="34" charset="-122"/>
            </a:endParaRPr>
          </a:p>
        </p:txBody>
      </p:sp>
      <p:sp>
        <p:nvSpPr>
          <p:cNvPr id="13" name="内容占位符 2"/>
          <p:cNvSpPr>
            <a:spLocks noGrp="1"/>
          </p:cNvSpPr>
          <p:nvPr/>
        </p:nvSpPr>
        <p:spPr>
          <a:xfrm>
            <a:off x="2574226" y="3749022"/>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是否有期末考试满分的学生，有则返回所有学生信息。</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0641" y="3749022"/>
            <a:ext cx="2013585" cy="672465"/>
            <a:chOff x="3394" y="2862"/>
            <a:chExt cx="3171" cy="1059"/>
          </a:xfrm>
        </p:grpSpPr>
        <p:sp>
          <p:nvSpPr>
            <p:cNvPr id="17" name="任意多边形 16"/>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任意多边形 17"/>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9" name="肘形连接符 18"/>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85736" y="4869797"/>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Student where Exists (select * from Score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=100);</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144808579"/>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P spid="13" grpId="0"/>
      <p:bldP spid="1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377190"/>
            <a:ext cx="6117902"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二</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子查询</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比较子查询</a:t>
            </a:r>
            <a:endParaRPr 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3" name="矩形 2"/>
          <p:cNvSpPr/>
          <p:nvPr/>
        </p:nvSpPr>
        <p:spPr>
          <a:xfrm>
            <a:off x="738988" y="981554"/>
            <a:ext cx="10716412" cy="369332"/>
          </a:xfrm>
          <a:prstGeom prst="rect">
            <a:avLst/>
          </a:prstGeom>
        </p:spPr>
        <p:txBody>
          <a:bodyPr wrap="square">
            <a:spAutoFit/>
          </a:bodyPr>
          <a:lstStyle/>
          <a:p>
            <a:pPr indent="457200"/>
            <a:r>
              <a:rPr lang="zh-CN" altLang="en-US" b="1" kern="100" dirty="0">
                <a:latin typeface="等线" panose="02010600030101010101" pitchFamily="2" charset="-122"/>
                <a:cs typeface="Times New Roman" panose="02020603050405020304" pitchFamily="18" charset="0"/>
              </a:rPr>
              <a:t>这种子查询可以认为是</a:t>
            </a:r>
            <a:r>
              <a:rPr lang="en-US" altLang="zh-CN" b="1" kern="100" dirty="0">
                <a:latin typeface="等线" panose="02010600030101010101" pitchFamily="2" charset="-122"/>
                <a:cs typeface="Times New Roman" panose="02020603050405020304" pitchFamily="18" charset="0"/>
              </a:rPr>
              <a:t>IN</a:t>
            </a:r>
            <a:r>
              <a:rPr lang="zh-CN" altLang="en-US" b="1" kern="100" dirty="0">
                <a:latin typeface="等线" panose="02010600030101010101" pitchFamily="2" charset="-122"/>
                <a:cs typeface="Times New Roman" panose="02020603050405020304" pitchFamily="18" charset="0"/>
              </a:rPr>
              <a:t>子查询的扩展，它使表达式的值与子查询的结果进行比较运算</a:t>
            </a:r>
            <a:r>
              <a:rPr lang="zh-CN" altLang="en-US" kern="100" dirty="0" smtClean="0">
                <a:cs typeface="Times New Roman" panose="02020603050405020304" pitchFamily="18" charset="0"/>
              </a:rPr>
              <a:t>。</a:t>
            </a:r>
            <a:endParaRPr lang="zh-CN" altLang="en-US" dirty="0"/>
          </a:p>
        </p:txBody>
      </p:sp>
      <p:sp>
        <p:nvSpPr>
          <p:cNvPr id="11" name="文本框 2"/>
          <p:cNvSpPr txBox="1">
            <a:spLocks noChangeArrowheads="1"/>
          </p:cNvSpPr>
          <p:nvPr/>
        </p:nvSpPr>
        <p:spPr bwMode="auto">
          <a:xfrm>
            <a:off x="858327" y="1385382"/>
            <a:ext cx="5334000" cy="332105"/>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pPr>
            <a:r>
              <a:rPr lang="zh-CN" altLang="zh-CN" sz="1200" dirty="0">
                <a:solidFill>
                  <a:srgbClr val="0D0D0D"/>
                </a:solidFill>
                <a:latin typeface="Arial" panose="020B0604020202020204" pitchFamily="34" charset="0"/>
                <a:ea typeface="微软雅黑" panose="020B0503020204020204" pitchFamily="34" charset="-122"/>
              </a:rPr>
              <a:t>表达式 </a:t>
            </a:r>
            <a:r>
              <a:rPr lang="en-US" altLang="zh-CN" sz="1200" dirty="0">
                <a:solidFill>
                  <a:srgbClr val="FF0D0D"/>
                </a:solidFill>
                <a:latin typeface="Arial" panose="020B0604020202020204" pitchFamily="34" charset="0"/>
                <a:ea typeface="微软雅黑" panose="020B0503020204020204" pitchFamily="34" charset="-122"/>
              </a:rPr>
              <a:t>{ &lt; | &lt;= | = | &gt; | &gt;= | != | &lt;&gt; } { ALL | SOME | ANY }</a:t>
            </a:r>
            <a:r>
              <a:rPr lang="en-US" altLang="zh-CN" sz="1200" dirty="0">
                <a:solidFill>
                  <a:srgbClr val="0D0D0D"/>
                </a:solidFill>
                <a:latin typeface="Arial" panose="020B0604020202020204" pitchFamily="34" charset="0"/>
                <a:ea typeface="微软雅黑" panose="020B0503020204020204" pitchFamily="34" charset="-122"/>
              </a:rPr>
              <a:t> ( </a:t>
            </a:r>
            <a:r>
              <a:rPr lang="zh-CN" altLang="zh-CN" sz="1200" dirty="0">
                <a:solidFill>
                  <a:srgbClr val="0D0D0D"/>
                </a:solidFill>
                <a:latin typeface="Arial" panose="020B0604020202020204" pitchFamily="34" charset="0"/>
                <a:ea typeface="微软雅黑" panose="020B0503020204020204" pitchFamily="34" charset="-122"/>
              </a:rPr>
              <a:t>子查询</a:t>
            </a:r>
            <a:r>
              <a:rPr lang="en-US" altLang="zh-CN" sz="1200" dirty="0">
                <a:solidFill>
                  <a:srgbClr val="0D0D0D"/>
                </a:solidFill>
                <a:latin typeface="Arial" panose="020B0604020202020204" pitchFamily="34" charset="0"/>
                <a:ea typeface="微软雅黑" panose="020B0503020204020204" pitchFamily="34" charset="-122"/>
              </a:rPr>
              <a:t> )</a:t>
            </a:r>
            <a:endParaRPr lang="zh-CN" altLang="zh-CN" sz="1600" dirty="0">
              <a:solidFill>
                <a:srgbClr val="0D0D0D"/>
              </a:solidFill>
              <a:latin typeface="Arial" panose="020B0604020202020204" pitchFamily="34" charset="0"/>
              <a:ea typeface="微软雅黑" panose="020B0503020204020204" pitchFamily="34" charset="-122"/>
            </a:endParaRPr>
          </a:p>
        </p:txBody>
      </p:sp>
      <p:sp>
        <p:nvSpPr>
          <p:cNvPr id="13" name="内容占位符 2"/>
          <p:cNvSpPr>
            <a:spLocks noGrp="1"/>
          </p:cNvSpPr>
          <p:nvPr/>
        </p:nvSpPr>
        <p:spPr>
          <a:xfrm>
            <a:off x="2574226" y="1980609"/>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表中所有期末成绩大于任意科目平均成绩的</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信息。</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0641" y="1980609"/>
            <a:ext cx="2013585" cy="672465"/>
            <a:chOff x="3394" y="2862"/>
            <a:chExt cx="3171" cy="1059"/>
          </a:xfrm>
        </p:grpSpPr>
        <p:sp>
          <p:nvSpPr>
            <p:cNvPr id="17" name="任意多边形 16"/>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任意多边形 17"/>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9" name="肘形连接符 18"/>
            <p:cNvCxnSpPr/>
            <p:nvPr>
              <p:custDataLst>
                <p:tags r:id="rId3"/>
              </p:custDataLst>
            </p:nvPr>
          </p:nvCxnSpPr>
          <p:spPr>
            <a:xfrm rot="16200000" flipH="1">
              <a:off x="3075" y="3401"/>
              <a:ext cx="1037" cy="5"/>
            </a:xfrm>
            <a:prstGeom prst="bentConnector5">
              <a:avLst>
                <a:gd name="adj1" fmla="val -38669"/>
                <a:gd name="adj2" fmla="val 288500000"/>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85736" y="3101384"/>
            <a:ext cx="10854055"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Score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&gt;= </a:t>
            </a:r>
            <a:r>
              <a:rPr 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any</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avg</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Score group by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2" name="图片 21"/>
          <p:cNvPicPr/>
          <p:nvPr/>
        </p:nvPicPr>
        <p:blipFill>
          <a:blip r:embed="rId5"/>
          <a:stretch>
            <a:fillRect/>
          </a:stretch>
        </p:blipFill>
        <p:spPr>
          <a:xfrm>
            <a:off x="764868" y="4016009"/>
            <a:ext cx="7710757" cy="2427923"/>
          </a:xfrm>
          <a:prstGeom prst="rect">
            <a:avLst/>
          </a:prstGeom>
        </p:spPr>
      </p:pic>
    </p:spTree>
    <p:extLst>
      <p:ext uri="{BB962C8B-B14F-4D97-AF65-F5344CB8AC3E}">
        <p14:creationId xmlns:p14="http://schemas.microsoft.com/office/powerpoint/2010/main" val="831180127"/>
      </p:ext>
    </p:extLst>
  </p:cSld>
  <p:clrMapOvr>
    <a:masterClrMapping/>
  </p:clrMapOvr>
  <p:transition spd="med">
    <p:pull/>
  </p:transition>
  <p:timing>
    <p:tnLst>
      <p:par>
        <p:cTn id="1" dur="indefinite" restart="never" nodeType="tmRoot"/>
      </p:par>
    </p:tnLst>
    <p:bldLst>
      <p:bldP spid="2" grpId="0"/>
      <p:bldP spid="2" grpId="1"/>
      <p:bldP spid="14" grpId="0" bldLvl="0" animBg="1"/>
      <p:bldP spid="14" grpId="1" animBg="1"/>
      <p:bldP spid="15" grpId="0" bldLvl="0" animBg="1"/>
      <p:bldP spid="15" grpId="1" animBg="1"/>
      <p:bldP spid="13" grpId="0"/>
      <p:bldP spid="1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9317990" cy="454025"/>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二、子查询</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sym typeface="+mn-ea"/>
              </a:rPr>
              <a:t>比较子查询</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1273810"/>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表中所有期末成绩大于所有科目平均成绩的信息</a:t>
            </a:r>
            <a:r>
              <a:rPr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1273810"/>
            <a:ext cx="2013585" cy="672465"/>
            <a:chOff x="3394" y="2862"/>
            <a:chExt cx="3171" cy="1059"/>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42839622"/>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602614" y="2423160"/>
            <a:ext cx="11051673" cy="830997"/>
          </a:xfrm>
          <a:prstGeom prst="rect">
            <a:avLst/>
          </a:prstGeom>
          <a:noFill/>
        </p:spPr>
        <p:txBody>
          <a:bodyPr wrap="square" rtlCol="0" anchor="t">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 from Score where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&gt;= </a:t>
            </a:r>
            <a:r>
              <a:rPr 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all</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(select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avg</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EndScore</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4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 group by </a:t>
            </a:r>
            <a:r>
              <a:rPr lang="en-US" sz="24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Cno</a:t>
            </a:r>
            <a:r>
              <a:rPr lang="en-US" sz="24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p:cNvPicPr/>
          <p:nvPr/>
        </p:nvPicPr>
        <p:blipFill>
          <a:blip r:embed="rId5"/>
          <a:stretch>
            <a:fillRect/>
          </a:stretch>
        </p:blipFill>
        <p:spPr>
          <a:xfrm>
            <a:off x="696253" y="3451828"/>
            <a:ext cx="10112645" cy="1793032"/>
          </a:xfrm>
          <a:prstGeom prst="rect">
            <a:avLst/>
          </a:prstGeom>
        </p:spPr>
      </p:pic>
    </p:spTree>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45185" y="2078355"/>
            <a:ext cx="7301865" cy="1878330"/>
          </a:xfrm>
          <a:prstGeom prst="wedgeRectCallout">
            <a:avLst>
              <a:gd name="adj1" fmla="val 69897"/>
              <a:gd name="adj2" fmla="val 6460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0940000">
            <a:off x="361886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1350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6430645" y="4315460"/>
            <a:ext cx="2753360" cy="1699260"/>
          </a:xfrm>
          <a:prstGeom prst="rect">
            <a:avLst/>
          </a:prstGeom>
          <a:solidFill>
            <a:schemeClr val="bg1"/>
          </a:solidFill>
          <a:ln w="92075">
            <a:solidFill>
              <a:srgbClr val="46AC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流程图: 手动操作 7"/>
          <p:cNvSpPr/>
          <p:nvPr/>
        </p:nvSpPr>
        <p:spPr>
          <a:xfrm rot="10800000">
            <a:off x="6837045" y="6126480"/>
            <a:ext cx="1940560" cy="274955"/>
          </a:xfrm>
          <a:prstGeom prst="flowChartManualOperation">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576435" y="4094480"/>
            <a:ext cx="1200785" cy="2306955"/>
            <a:chOff x="11919" y="3554"/>
            <a:chExt cx="2544" cy="4336"/>
          </a:xfrm>
        </p:grpSpPr>
        <p:sp>
          <p:nvSpPr>
            <p:cNvPr id="10" name="圆角矩形 9"/>
            <p:cNvSpPr/>
            <p:nvPr/>
          </p:nvSpPr>
          <p:spPr>
            <a:xfrm>
              <a:off x="11919" y="3554"/>
              <a:ext cx="2544" cy="4336"/>
            </a:xfrm>
            <a:prstGeom prst="roundRect">
              <a:avLst>
                <a:gd name="adj" fmla="val 11635"/>
              </a:avLst>
            </a:prstGeom>
            <a:solidFill>
              <a:srgbClr val="47A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圆角矩形 11"/>
            <p:cNvSpPr/>
            <p:nvPr>
              <p:custDataLst>
                <p:tags r:id="rId2"/>
              </p:custDataLst>
            </p:nvPr>
          </p:nvSpPr>
          <p:spPr>
            <a:xfrm>
              <a:off x="12270" y="4026"/>
              <a:ext cx="1841" cy="578"/>
            </a:xfrm>
            <a:prstGeom prst="roundRect">
              <a:avLst>
                <a:gd name="adj" fmla="val 1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custDataLst>
                <p:tags r:id="rId3"/>
              </p:custDataLst>
            </p:nvPr>
          </p:nvSpPr>
          <p:spPr>
            <a:xfrm>
              <a:off x="12270" y="5046"/>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圆角矩形 15"/>
            <p:cNvSpPr/>
            <p:nvPr>
              <p:custDataLst>
                <p:tags r:id="rId4"/>
              </p:custDataLst>
            </p:nvPr>
          </p:nvSpPr>
          <p:spPr>
            <a:xfrm>
              <a:off x="12270" y="5608"/>
              <a:ext cx="1841" cy="12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12943" y="6520"/>
              <a:ext cx="528" cy="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 name="内容占位符 2"/>
          <p:cNvSpPr>
            <a:spLocks noGrp="1"/>
          </p:cNvSpPr>
          <p:nvPr>
            <p:ph idx="1"/>
          </p:nvPr>
        </p:nvSpPr>
        <p:spPr>
          <a:xfrm>
            <a:off x="1836420" y="2315210"/>
            <a:ext cx="5089525" cy="629920"/>
          </a:xfrm>
        </p:spPr>
        <p:txBody>
          <a:bodyPr>
            <a:noAutofit/>
          </a:bodyPr>
          <a:lstStyle/>
          <a:p>
            <a:pPr marL="0" indent="0" algn="ctr" fontAlgn="auto">
              <a:lnSpc>
                <a:spcPct val="130000"/>
              </a:lnSpc>
              <a:buNone/>
            </a:pPr>
            <a:r>
              <a:rPr sz="5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感谢观看</a:t>
            </a:r>
          </a:p>
        </p:txBody>
      </p:sp>
      <p:pic>
        <p:nvPicPr>
          <p:cNvPr id="9" name="图片 8"/>
          <p:cNvPicPr>
            <a:picLocks noChangeAspect="1"/>
          </p:cNvPicPr>
          <p:nvPr/>
        </p:nvPicPr>
        <p:blipFill>
          <a:blip r:embed="rId6"/>
          <a:stretch>
            <a:fillRect/>
          </a:stretch>
        </p:blipFill>
        <p:spPr>
          <a:xfrm>
            <a:off x="6600825" y="4418965"/>
            <a:ext cx="2413635" cy="1525905"/>
          </a:xfrm>
          <a:prstGeom prst="rect">
            <a:avLst/>
          </a:prstGeom>
        </p:spPr>
      </p:pic>
      <p:pic>
        <p:nvPicPr>
          <p:cNvPr id="11" name="图片 10"/>
          <p:cNvPicPr>
            <a:picLocks noChangeAspect="1"/>
          </p:cNvPicPr>
          <p:nvPr>
            <p:custDataLst>
              <p:tags r:id="rId1"/>
            </p:custDataLst>
          </p:nvPr>
        </p:nvPicPr>
        <p:blipFill>
          <a:blip r:embed="rId7"/>
          <a:stretch>
            <a:fillRect/>
          </a:stretch>
        </p:blipFill>
        <p:spPr>
          <a:xfrm>
            <a:off x="1505585" y="4792345"/>
            <a:ext cx="2764155" cy="1608455"/>
          </a:xfrm>
          <a:prstGeom prst="rect">
            <a:avLst/>
          </a:prstGeom>
        </p:spPr>
      </p:pic>
      <p:sp>
        <p:nvSpPr>
          <p:cNvPr id="19" name="等腰三角形 18"/>
          <p:cNvSpPr/>
          <p:nvPr/>
        </p:nvSpPr>
        <p:spPr>
          <a:xfrm rot="3960000">
            <a:off x="9900285" y="172656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nvSpPr>
        <p:spPr>
          <a:xfrm rot="2880000">
            <a:off x="9806940" y="193421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9840000">
            <a:off x="10982960" y="587057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0500000">
            <a:off x="10866755" y="572198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bldLst>
      <p:bldP spid="7" grpId="0" bldLvl="0" animBg="1"/>
      <p:bldP spid="7" grpId="1" animBg="1"/>
      <p:bldP spid="14" grpId="0" animBg="1"/>
      <p:bldP spid="14" grpId="1" animBg="1"/>
      <p:bldP spid="15" grpId="0" animBg="1"/>
      <p:bldP spid="15" grpId="1" animBg="1"/>
      <p:bldP spid="4" grpId="0" animBg="1"/>
      <p:bldP spid="4" grpId="1" animBg="1"/>
      <p:bldP spid="8" grpId="0" animBg="1"/>
      <p:bldP spid="8" grpId="1" animBg="1"/>
      <p:bldP spid="3" grpId="0" build="p"/>
      <p:bldP spid="3" grpId="1" build="p"/>
      <p:bldP spid="19" grpId="0" animBg="1"/>
      <p:bldP spid="19" grpId="1" animBg="1"/>
      <p:bldP spid="20" grpId="0" animBg="1"/>
      <p:bldP spid="20" grpId="1" animBg="1"/>
      <p:bldP spid="21" grpId="0" animBg="1"/>
      <p:bldP spid="21" grpId="1" animBg="1"/>
      <p:bldP spid="22" grpId="0" animBg="1"/>
      <p:bldP spid="2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学习目标</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955" y="1187450"/>
            <a:ext cx="10861675" cy="5478780"/>
          </a:xfrm>
        </p:spPr>
        <p:txBody>
          <a:bodyPr>
            <a:normAutofit fontScale="97500"/>
          </a:bodyPr>
          <a:lstStyle/>
          <a:p>
            <a:pPr marL="285750" indent="-285750" fontAlgn="auto">
              <a:lnSpc>
                <a:spcPct val="150000"/>
              </a:lnSpc>
            </a:pPr>
            <a:r>
              <a:rPr sz="2000" dirty="0"/>
              <a:t></a:t>
            </a:r>
            <a:r>
              <a:rPr sz="2700" b="1" dirty="0">
                <a:solidFill>
                  <a:srgbClr val="FF0000"/>
                </a:solidFill>
              </a:rPr>
              <a:t>专业能力</a:t>
            </a:r>
          </a:p>
          <a:p>
            <a:pPr marL="0" indent="457200" fontAlgn="auto">
              <a:lnSpc>
                <a:spcPct val="100000"/>
              </a:lnSpc>
              <a:buNone/>
            </a:pPr>
            <a:r>
              <a:rPr sz="2000" dirty="0"/>
              <a:t>1</a:t>
            </a:r>
            <a:r>
              <a:rPr sz="2000" dirty="0" smtClean="0"/>
              <a:t>.</a:t>
            </a:r>
            <a:r>
              <a:rPr lang="zh-CN" altLang="en-US" sz="2000" dirty="0"/>
              <a:t> </a:t>
            </a:r>
            <a:r>
              <a:rPr lang="zh-CN" altLang="en-US" sz="2000" dirty="0" smtClean="0"/>
              <a:t>掌握</a:t>
            </a:r>
            <a:r>
              <a:rPr lang="en-US" altLang="zh-CN" sz="2000" dirty="0"/>
              <a:t>SELECT</a:t>
            </a:r>
            <a:r>
              <a:rPr lang="zh-CN" altLang="en-US" sz="2000" dirty="0"/>
              <a:t>语句实现多表查询和子查询； </a:t>
            </a:r>
          </a:p>
          <a:p>
            <a:pPr marL="0" indent="457200" fontAlgn="auto">
              <a:lnSpc>
                <a:spcPct val="100000"/>
              </a:lnSpc>
              <a:buNone/>
            </a:pPr>
            <a:r>
              <a:rPr lang="en-US" altLang="zh-CN" sz="2000" dirty="0"/>
              <a:t>2</a:t>
            </a:r>
            <a:r>
              <a:rPr lang="en-US" altLang="zh-CN" sz="2000" dirty="0" smtClean="0"/>
              <a:t>. </a:t>
            </a:r>
            <a:r>
              <a:rPr lang="zh-CN" altLang="en-US" sz="2000" dirty="0" smtClean="0"/>
              <a:t>掌握</a:t>
            </a:r>
            <a:r>
              <a:rPr lang="zh-CN" altLang="en-US" sz="2000" dirty="0"/>
              <a:t>嵌套查询的方法</a:t>
            </a:r>
            <a:r>
              <a:rPr lang="zh-CN" altLang="en-US" sz="2000" dirty="0" smtClean="0"/>
              <a:t>。</a:t>
            </a:r>
            <a:endParaRPr sz="2000" dirty="0" smtClean="0"/>
          </a:p>
          <a:p>
            <a:pPr marL="285750" indent="-285750" fontAlgn="auto">
              <a:lnSpc>
                <a:spcPct val="150000"/>
              </a:lnSpc>
            </a:pPr>
            <a:r>
              <a:rPr sz="2000" dirty="0" smtClean="0"/>
              <a:t></a:t>
            </a:r>
            <a:r>
              <a:rPr sz="2700" b="1" dirty="0" err="1" smtClean="0">
                <a:solidFill>
                  <a:srgbClr val="FF0000"/>
                </a:solidFill>
              </a:rPr>
              <a:t>方法能力</a:t>
            </a:r>
            <a:endParaRPr sz="2700" b="1" dirty="0" smtClean="0">
              <a:solidFill>
                <a:srgbClr val="FF0000"/>
              </a:solidFill>
            </a:endParaRPr>
          </a:p>
          <a:p>
            <a:pPr marL="0" indent="457200" fontAlgn="auto">
              <a:lnSpc>
                <a:spcPct val="100000"/>
              </a:lnSpc>
              <a:buNone/>
            </a:pPr>
            <a:r>
              <a:rPr sz="2000" dirty="0" smtClean="0"/>
              <a:t>1.</a:t>
            </a:r>
            <a:r>
              <a:rPr lang="zh-CN" altLang="en-US" sz="2000" dirty="0"/>
              <a:t>过多表查询，提升</a:t>
            </a:r>
            <a:r>
              <a:rPr lang="en-US" altLang="zh-CN" sz="2000" dirty="0"/>
              <a:t>SQL</a:t>
            </a:r>
            <a:r>
              <a:rPr lang="zh-CN" altLang="en-US" sz="2000" dirty="0"/>
              <a:t>命令操作能力；</a:t>
            </a:r>
          </a:p>
          <a:p>
            <a:pPr marL="0" indent="457200" fontAlgn="auto">
              <a:lnSpc>
                <a:spcPct val="100000"/>
              </a:lnSpc>
              <a:buNone/>
            </a:pPr>
            <a:r>
              <a:rPr lang="en-US" altLang="zh-CN" sz="2000" dirty="0"/>
              <a:t>2</a:t>
            </a:r>
            <a:r>
              <a:rPr lang="en-US" altLang="zh-CN" sz="2000" dirty="0" smtClean="0"/>
              <a:t>. </a:t>
            </a:r>
            <a:r>
              <a:rPr lang="zh-CN" altLang="en-US" sz="2000" dirty="0" smtClean="0"/>
              <a:t>通过</a:t>
            </a:r>
            <a:r>
              <a:rPr lang="zh-CN" altLang="en-US" sz="2000" dirty="0"/>
              <a:t>多表查询，提升解决复杂问题的</a:t>
            </a:r>
            <a:r>
              <a:rPr lang="zh-CN" altLang="en-US" sz="2000" dirty="0" smtClean="0"/>
              <a:t>能力</a:t>
            </a:r>
            <a:r>
              <a:rPr sz="2000" dirty="0" smtClean="0"/>
              <a:t>。</a:t>
            </a:r>
            <a:endParaRPr sz="2000" dirty="0"/>
          </a:p>
          <a:p>
            <a:pPr marL="285750" indent="-285750" fontAlgn="auto">
              <a:lnSpc>
                <a:spcPct val="150000"/>
              </a:lnSpc>
            </a:pPr>
            <a:r>
              <a:rPr sz="2000" dirty="0"/>
              <a:t></a:t>
            </a:r>
            <a:r>
              <a:rPr sz="2600" b="1" dirty="0">
                <a:solidFill>
                  <a:srgbClr val="FF0000"/>
                </a:solidFill>
              </a:rPr>
              <a:t>社会能力</a:t>
            </a:r>
          </a:p>
          <a:p>
            <a:pPr marL="0" indent="457200" fontAlgn="auto">
              <a:lnSpc>
                <a:spcPct val="100000"/>
              </a:lnSpc>
              <a:buNone/>
            </a:pPr>
            <a:r>
              <a:rPr sz="2000" dirty="0"/>
              <a:t>1</a:t>
            </a:r>
            <a:r>
              <a:rPr sz="2000" dirty="0" smtClean="0"/>
              <a:t>..</a:t>
            </a:r>
            <a:r>
              <a:rPr sz="2000" dirty="0"/>
              <a:t>培养学生逻辑思维能力和分析问题、解决问题的能力；</a:t>
            </a:r>
          </a:p>
          <a:p>
            <a:pPr marL="0" indent="457200" fontAlgn="auto">
              <a:lnSpc>
                <a:spcPct val="100000"/>
              </a:lnSpc>
              <a:buNone/>
            </a:pPr>
            <a:r>
              <a:rPr lang="en-US" sz="2000" dirty="0" smtClean="0"/>
              <a:t>2.</a:t>
            </a:r>
            <a:r>
              <a:rPr sz="2000" dirty="0"/>
              <a:t>培养严谨的工作作风，</a:t>
            </a:r>
            <a:r>
              <a:rPr sz="2000" dirty="0" smtClean="0"/>
              <a:t>增强信息安全意识和危机意识</a:t>
            </a:r>
            <a:r>
              <a:rPr lang="zh-CN" altLang="en-US" sz="2000" dirty="0" smtClean="0"/>
              <a:t>；</a:t>
            </a:r>
            <a:endParaRPr lang="en-US" altLang="zh-CN" sz="2000" dirty="0" smtClean="0"/>
          </a:p>
          <a:p>
            <a:pPr marL="0" indent="457200" fontAlgn="auto">
              <a:lnSpc>
                <a:spcPct val="100000"/>
              </a:lnSpc>
              <a:buNone/>
            </a:pPr>
            <a:r>
              <a:rPr lang="en-US" altLang="zh-CN" sz="2000" dirty="0"/>
              <a:t>3</a:t>
            </a:r>
            <a:r>
              <a:rPr lang="en-US" altLang="zh-CN" sz="2000" dirty="0" smtClean="0"/>
              <a:t>. </a:t>
            </a:r>
            <a:r>
              <a:rPr lang="zh-CN" altLang="en-US" sz="2000" dirty="0" smtClean="0"/>
              <a:t>培养</a:t>
            </a:r>
            <a:r>
              <a:rPr lang="zh-CN" altLang="en-US" sz="2000" dirty="0"/>
              <a:t>学生运用数据库管理系统解决实际问题的能力</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情境引入</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sz="2000" dirty="0"/>
              <a:t>通过项目组调研，学生信息系统的对象是学院、班级、课程、学生信息和成绩信息。其中学生成绩管理是学生信息管理的重要一部分，也是学校教学工作的重要组成部分。该系统的开发能大大减轻教务管理人员和教师的工作量，同时能使学生及时了解选修课程成绩</a:t>
            </a:r>
            <a:r>
              <a:rPr sz="2000" dirty="0" smtClean="0"/>
              <a:t>。</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31850" y="1709738"/>
            <a:ext cx="10515600" cy="1255135"/>
          </a:xfrm>
        </p:spPr>
        <p:txBody>
          <a:bodyPr>
            <a:normAutofit/>
          </a:bodyPr>
          <a:lstStyle/>
          <a:p>
            <a:r>
              <a:rPr lang="zh-CN" altLang="en-US" sz="4800" dirty="0" smtClean="0">
                <a:latin typeface="微软雅黑" panose="020B0503020204020204" pitchFamily="34" charset="-122"/>
                <a:ea typeface="微软雅黑" panose="020B0503020204020204" pitchFamily="34" charset="-122"/>
              </a:rPr>
              <a:t>任务</a:t>
            </a:r>
            <a:r>
              <a:rPr lang="en-US" altLang="zh-CN" sz="4800" dirty="0" smtClean="0">
                <a:latin typeface="微软雅黑" panose="020B0503020204020204" pitchFamily="34" charset="-122"/>
                <a:ea typeface="微软雅黑" panose="020B0503020204020204" pitchFamily="34" charset="-122"/>
              </a:rPr>
              <a:t>3-1</a:t>
            </a:r>
            <a:r>
              <a:rPr lang="zh-CN" altLang="en-US" sz="4800" dirty="0" smtClean="0">
                <a:latin typeface="微软雅黑" panose="020B0503020204020204" pitchFamily="34" charset="-122"/>
                <a:ea typeface="微软雅黑" panose="020B0503020204020204" pitchFamily="34" charset="-122"/>
              </a:rPr>
              <a:t>：连接查询</a:t>
            </a:r>
            <a:endParaRPr lang="zh-CN" sz="4800" dirty="0">
              <a:latin typeface="微软雅黑" panose="020B0503020204020204" pitchFamily="34" charset="-122"/>
              <a:ea typeface="微软雅黑" panose="020B0503020204020204" pitchFamily="34" charset="-122"/>
            </a:endParaRPr>
          </a:p>
        </p:txBody>
      </p:sp>
      <p:sp>
        <p:nvSpPr>
          <p:cNvPr id="9" name="内容占位符 8"/>
          <p:cNvSpPr>
            <a:spLocks noGrp="1"/>
          </p:cNvSpPr>
          <p:nvPr>
            <p:ph type="body" idx="1"/>
          </p:nvPr>
        </p:nvSpPr>
        <p:spPr>
          <a:xfrm>
            <a:off x="831850" y="3527281"/>
            <a:ext cx="10515600" cy="2226974"/>
          </a:xfrm>
        </p:spPr>
        <p:txBody>
          <a:bodyPr>
            <a:normAutofit/>
          </a:bodyPr>
          <a:lstStyle/>
          <a:p>
            <a:pPr indent="504190">
              <a:lnSpc>
                <a:spcPct val="160000"/>
              </a:lnSpc>
              <a:spcAft>
                <a:spcPts val="600"/>
              </a:spcAft>
            </a:pPr>
            <a:r>
              <a:rPr lang="zh-CN" altLang="en-US" dirty="0" smtClean="0">
                <a:latin typeface="微软雅黑" panose="020B0503020204020204" pitchFamily="34" charset="-122"/>
                <a:ea typeface="微软雅黑" panose="020B0503020204020204" pitchFamily="34" charset="-122"/>
              </a:rPr>
              <a:t>根据</a:t>
            </a:r>
            <a:r>
              <a:rPr lang="zh-CN" altLang="en-US" dirty="0">
                <a:latin typeface="微软雅黑" panose="020B0503020204020204" pitchFamily="34" charset="-122"/>
                <a:ea typeface="微软雅黑" panose="020B0503020204020204" pitchFamily="34" charset="-122"/>
              </a:rPr>
              <a:t>项目要求，小明需要对学生成绩进行分析处理，涉及对多张表进行连接</a:t>
            </a:r>
            <a:r>
              <a:rPr lang="zh-CN" altLang="en-US" dirty="0" smtClean="0">
                <a:latin typeface="微软雅黑" panose="020B0503020204020204" pitchFamily="34" charset="-122"/>
                <a:ea typeface="微软雅黑" panose="020B0503020204020204" pitchFamily="34" charset="-122"/>
              </a:rPr>
              <a:t>查询。</a:t>
            </a:r>
            <a:endParaRPr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任务分析</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sz="2000" dirty="0"/>
              <a:t>根据表的结构可以发现，学生的姓名、课程名称和成绩分别来自于</a:t>
            </a:r>
            <a:r>
              <a:rPr lang="en-US" altLang="zh-CN" sz="2000" dirty="0"/>
              <a:t>Student</a:t>
            </a:r>
            <a:r>
              <a:rPr lang="zh-CN" altLang="en-US" sz="2000" dirty="0"/>
              <a:t>、</a:t>
            </a:r>
            <a:r>
              <a:rPr lang="en-US" altLang="zh-CN" sz="2000" dirty="0"/>
              <a:t>Course</a:t>
            </a:r>
            <a:r>
              <a:rPr lang="zh-CN" altLang="en-US" sz="2000" dirty="0"/>
              <a:t>、</a:t>
            </a:r>
            <a:r>
              <a:rPr lang="en-US" altLang="zh-CN" sz="2000" dirty="0"/>
              <a:t>Score</a:t>
            </a:r>
            <a:r>
              <a:rPr lang="zh-CN" altLang="en-US" sz="2000" dirty="0"/>
              <a:t>三张表。本次任务是对学生成绩做分析涉及到三张表的连接</a:t>
            </a:r>
            <a:r>
              <a:rPr sz="2000" dirty="0" smtClean="0"/>
              <a:t>。</a:t>
            </a:r>
            <a:endParaRPr sz="2000" dirty="0"/>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altLang="en-US" sz="3110" b="1" dirty="0">
                <a:latin typeface="微软雅黑" panose="020B0503020204020204" pitchFamily="34" charset="-122"/>
                <a:ea typeface="微软雅黑" panose="020B0503020204020204" pitchFamily="34" charset="-122"/>
                <a:cs typeface="微软雅黑" panose="020B0503020204020204" pitchFamily="34" charset="-122"/>
              </a:rPr>
              <a:t>知识学习</a:t>
            </a:r>
            <a:endParaRPr lang="en-US"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a:xfrm>
            <a:off x="655782" y="1187450"/>
            <a:ext cx="10861963" cy="4989830"/>
          </a:xfrm>
        </p:spPr>
        <p:txBody>
          <a:bodyPr>
            <a:normAutofit/>
          </a:bodyPr>
          <a:lstStyle/>
          <a:p>
            <a:pPr marL="0" indent="457200" fontAlgn="auto">
              <a:lnSpc>
                <a:spcPct val="150000"/>
              </a:lnSpc>
              <a:buNone/>
            </a:pPr>
            <a:r>
              <a:rPr lang="zh-CN" altLang="en-US" b="1" dirty="0" smtClean="0">
                <a:solidFill>
                  <a:srgbClr val="00B0F0"/>
                </a:solidFill>
              </a:rPr>
              <a:t>连接查询</a:t>
            </a:r>
            <a:endParaRPr lang="zh-CN" altLang="en-US" b="1" dirty="0">
              <a:solidFill>
                <a:srgbClr val="00B0F0"/>
              </a:solidFill>
            </a:endParaRPr>
          </a:p>
          <a:p>
            <a:pPr marL="0" indent="457200" fontAlgn="auto">
              <a:lnSpc>
                <a:spcPct val="100000"/>
              </a:lnSpc>
              <a:buNone/>
            </a:pPr>
            <a:r>
              <a:rPr lang="zh-CN" altLang="en-US" sz="2000" dirty="0"/>
              <a:t>实现从两张或两张以上的数据表中查询数据，且结果集中出现的字段来自两张或两张以上的数据表的检索操作称为连接查询。</a:t>
            </a:r>
          </a:p>
          <a:p>
            <a:pPr marL="0" indent="457200" fontAlgn="auto">
              <a:lnSpc>
                <a:spcPct val="100000"/>
              </a:lnSpc>
              <a:buNone/>
            </a:pPr>
            <a:r>
              <a:rPr lang="zh-CN" altLang="en-US" sz="2000" dirty="0"/>
              <a:t>连接查询实际上是通过各张数据表之间的共同字段的相关性来查询数据的，首先要在这些数据表中建立连接，然后再从数据表中查询数据。连接的类型分为内连接、外连接和交叉连接。连接查询的格式有如下</a:t>
            </a:r>
            <a:r>
              <a:rPr lang="zh-CN" altLang="en-US" sz="2000" dirty="0" smtClean="0"/>
              <a:t>两种</a:t>
            </a:r>
            <a:r>
              <a:rPr sz="2000" dirty="0" smtClean="0"/>
              <a:t>。</a:t>
            </a:r>
            <a:endParaRPr sz="2000" dirty="0"/>
          </a:p>
          <a:p>
            <a:pPr marL="0" indent="457200" fontAlgn="auto">
              <a:lnSpc>
                <a:spcPct val="150000"/>
              </a:lnSpc>
              <a:buNone/>
            </a:pPr>
            <a:endParaRPr lang="zh-CN" altLang="en-US" sz="2000" dirty="0"/>
          </a:p>
        </p:txBody>
      </p:sp>
      <p:grpSp>
        <p:nvGrpSpPr>
          <p:cNvPr id="9" name="组合 8"/>
          <p:cNvGrpSpPr/>
          <p:nvPr/>
        </p:nvGrpSpPr>
        <p:grpSpPr>
          <a:xfrm>
            <a:off x="752762" y="3895138"/>
            <a:ext cx="8304973" cy="1724659"/>
            <a:chOff x="0" y="0"/>
            <a:chExt cx="5334000" cy="1728901"/>
          </a:xfrm>
        </p:grpSpPr>
        <p:grpSp>
          <p:nvGrpSpPr>
            <p:cNvPr id="10" name="组合 9"/>
            <p:cNvGrpSpPr/>
            <p:nvPr/>
          </p:nvGrpSpPr>
          <p:grpSpPr>
            <a:xfrm>
              <a:off x="0" y="0"/>
              <a:ext cx="5334000" cy="923246"/>
              <a:chOff x="0" y="1"/>
              <a:chExt cx="5248275" cy="794606"/>
            </a:xfrm>
          </p:grpSpPr>
          <p:sp>
            <p:nvSpPr>
              <p:cNvPr id="16" name="文本框 2"/>
              <p:cNvSpPr txBox="1">
                <a:spLocks noChangeArrowheads="1"/>
              </p:cNvSpPr>
              <p:nvPr/>
            </p:nvSpPr>
            <p:spPr bwMode="auto">
              <a:xfrm>
                <a:off x="0" y="206960"/>
                <a:ext cx="5248275" cy="587647"/>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en-US" sz="1400" kern="1200">
                    <a:solidFill>
                      <a:srgbClr val="FF0D0D"/>
                    </a:solidFill>
                    <a:effectLst/>
                    <a:latin typeface="Arial" panose="020B0604020202020204" pitchFamily="34" charset="0"/>
                    <a:ea typeface="微软雅黑" panose="020B0503020204020204" pitchFamily="34" charset="-122"/>
                    <a:cs typeface="+mn-cs"/>
                  </a:rPr>
                  <a:t>Select </a:t>
                </a:r>
                <a:r>
                  <a:rPr lang="en-US" sz="1400" kern="1200">
                    <a:solidFill>
                      <a:srgbClr val="0D0D0D"/>
                    </a:solidFill>
                    <a:effectLst/>
                    <a:latin typeface="Arial" panose="020B0604020202020204" pitchFamily="34" charset="0"/>
                    <a:ea typeface="微软雅黑" panose="020B0503020204020204" pitchFamily="34" charset="-122"/>
                    <a:cs typeface="+mn-cs"/>
                  </a:rPr>
                  <a:t>&lt;</a:t>
                </a:r>
                <a:r>
                  <a:rPr lang="zh-CN" sz="1400" kern="1200">
                    <a:solidFill>
                      <a:srgbClr val="0D0D0D"/>
                    </a:solidFill>
                    <a:effectLst/>
                    <a:latin typeface="Arial" panose="020B0604020202020204" pitchFamily="34" charset="0"/>
                    <a:ea typeface="微软雅黑" panose="020B0503020204020204" pitchFamily="34" charset="-122"/>
                    <a:cs typeface="+mn-cs"/>
                  </a:rPr>
                  <a:t>输出字段或表达式列表</a:t>
                </a:r>
                <a:r>
                  <a:rPr lang="en-US" sz="1400" kern="1200">
                    <a:solidFill>
                      <a:srgbClr val="0D0D0D"/>
                    </a:solidFill>
                    <a:effectLst/>
                    <a:latin typeface="Arial" panose="020B0604020202020204" pitchFamily="34" charset="0"/>
                    <a:ea typeface="微软雅黑" panose="020B0503020204020204" pitchFamily="34" charset="-122"/>
                    <a:cs typeface="+mn-cs"/>
                  </a:rPr>
                  <a:t>&gt;</a:t>
                </a:r>
                <a:endParaRPr lang="zh-CN" sz="1400" kern="1200">
                  <a:solidFill>
                    <a:srgbClr val="0D0D0D"/>
                  </a:solidFill>
                  <a:effectLst/>
                  <a:latin typeface="Arial" panose="020B0604020202020204" pitchFamily="34" charset="0"/>
                  <a:ea typeface="微软雅黑" panose="020B0503020204020204" pitchFamily="34" charset="-122"/>
                  <a:cs typeface="+mn-cs"/>
                </a:endParaRPr>
              </a:p>
              <a:p>
                <a:pPr>
                  <a:lnSpc>
                    <a:spcPts val="1600"/>
                  </a:lnSpc>
                  <a:spcAft>
                    <a:spcPts val="0"/>
                  </a:spcAft>
                </a:pPr>
                <a:r>
                  <a:rPr lang="en-US" sz="1400" kern="1200">
                    <a:solidFill>
                      <a:srgbClr val="FF0D0D"/>
                    </a:solidFill>
                    <a:effectLst/>
                    <a:latin typeface="Arial" panose="020B0604020202020204" pitchFamily="34" charset="0"/>
                    <a:ea typeface="微软雅黑" panose="020B0503020204020204" pitchFamily="34" charset="-122"/>
                    <a:cs typeface="+mn-cs"/>
                  </a:rPr>
                  <a:t>From </a:t>
                </a:r>
                <a:r>
                  <a:rPr lang="en-US" sz="1400" kern="1200">
                    <a:solidFill>
                      <a:srgbClr val="0D0D0D"/>
                    </a:solidFill>
                    <a:effectLst/>
                    <a:latin typeface="Arial" panose="020B0604020202020204" pitchFamily="34" charset="0"/>
                    <a:ea typeface="微软雅黑" panose="020B0503020204020204" pitchFamily="34" charset="-122"/>
                    <a:cs typeface="+mn-cs"/>
                  </a:rPr>
                  <a:t>&lt;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1&gt;  ,  &lt;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2&gt;</a:t>
                </a:r>
                <a:endParaRPr lang="zh-CN" sz="1400" kern="1200">
                  <a:solidFill>
                    <a:srgbClr val="0D0D0D"/>
                  </a:solidFill>
                  <a:effectLst/>
                  <a:latin typeface="Arial" panose="020B0604020202020204" pitchFamily="34" charset="0"/>
                  <a:ea typeface="微软雅黑" panose="020B0503020204020204" pitchFamily="34" charset="-122"/>
                  <a:cs typeface="+mn-cs"/>
                </a:endParaRPr>
              </a:p>
              <a:p>
                <a:pPr>
                  <a:lnSpc>
                    <a:spcPts val="1600"/>
                  </a:lnSpc>
                  <a:spcAft>
                    <a:spcPts val="0"/>
                  </a:spcAft>
                </a:pPr>
                <a:r>
                  <a:rPr lang="en-US" sz="1400" kern="1200">
                    <a:solidFill>
                      <a:srgbClr val="0D0D0D"/>
                    </a:solidFill>
                    <a:effectLst/>
                    <a:latin typeface="Arial" panose="020B0604020202020204" pitchFamily="34" charset="0"/>
                    <a:ea typeface="微软雅黑" panose="020B0503020204020204" pitchFamily="34" charset="-122"/>
                    <a:cs typeface="+mn-cs"/>
                  </a:rPr>
                  <a:t>[</a:t>
                </a:r>
                <a:r>
                  <a:rPr lang="en-US" sz="1400" kern="1200">
                    <a:solidFill>
                      <a:srgbClr val="FF0D0D"/>
                    </a:solidFill>
                    <a:effectLst/>
                    <a:latin typeface="Arial" panose="020B0604020202020204" pitchFamily="34" charset="0"/>
                    <a:ea typeface="微软雅黑" panose="020B0503020204020204" pitchFamily="34" charset="-122"/>
                    <a:cs typeface="+mn-cs"/>
                  </a:rPr>
                  <a:t>Where </a:t>
                </a:r>
                <a:r>
                  <a:rPr lang="en-US" sz="1400" kern="1200">
                    <a:solidFill>
                      <a:srgbClr val="0D0D0D"/>
                    </a:solidFill>
                    <a:effectLst/>
                    <a:latin typeface="Arial" panose="020B0604020202020204" pitchFamily="34" charset="0"/>
                    <a:ea typeface="微软雅黑" panose="020B0503020204020204" pitchFamily="34" charset="-122"/>
                    <a:cs typeface="+mn-cs"/>
                  </a:rPr>
                  <a:t>&lt;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1.</a:t>
                </a:r>
                <a:r>
                  <a:rPr lang="zh-CN" sz="1400" kern="1200">
                    <a:solidFill>
                      <a:srgbClr val="0D0D0D"/>
                    </a:solidFill>
                    <a:effectLst/>
                    <a:latin typeface="Arial" panose="020B0604020202020204" pitchFamily="34" charset="0"/>
                    <a:ea typeface="微软雅黑" panose="020B0503020204020204" pitchFamily="34" charset="-122"/>
                    <a:cs typeface="+mn-cs"/>
                  </a:rPr>
                  <a:t>列名</a:t>
                </a:r>
                <a:r>
                  <a:rPr lang="en-US" sz="1400" kern="1200">
                    <a:solidFill>
                      <a:srgbClr val="0D0D0D"/>
                    </a:solidFill>
                    <a:effectLst/>
                    <a:latin typeface="Arial" panose="020B0604020202020204" pitchFamily="34" charset="0"/>
                    <a:ea typeface="微软雅黑" panose="020B0503020204020204" pitchFamily="34" charset="-122"/>
                    <a:cs typeface="+mn-cs"/>
                  </a:rPr>
                  <a:t>&gt;  </a:t>
                </a:r>
                <a:r>
                  <a:rPr lang="en-US" sz="1400" kern="1200">
                    <a:solidFill>
                      <a:srgbClr val="FF0D0D"/>
                    </a:solidFill>
                    <a:effectLst/>
                    <a:latin typeface="Arial" panose="020B0604020202020204" pitchFamily="34" charset="0"/>
                    <a:ea typeface="微软雅黑" panose="020B0503020204020204" pitchFamily="34" charset="-122"/>
                    <a:cs typeface="+mn-cs"/>
                  </a:rPr>
                  <a:t>&lt;</a:t>
                </a:r>
                <a:r>
                  <a:rPr lang="zh-CN" sz="1400" kern="1200">
                    <a:solidFill>
                      <a:srgbClr val="FF0D0D"/>
                    </a:solidFill>
                    <a:effectLst/>
                    <a:latin typeface="Arial" panose="020B0604020202020204" pitchFamily="34" charset="0"/>
                    <a:ea typeface="微软雅黑" panose="020B0503020204020204" pitchFamily="34" charset="-122"/>
                    <a:cs typeface="+mn-cs"/>
                  </a:rPr>
                  <a:t>连接操作符</a:t>
                </a:r>
                <a:r>
                  <a:rPr lang="en-US" sz="1400" kern="1200">
                    <a:solidFill>
                      <a:srgbClr val="FF0D0D"/>
                    </a:solidFill>
                    <a:effectLst/>
                    <a:latin typeface="Arial" panose="020B0604020202020204" pitchFamily="34" charset="0"/>
                    <a:ea typeface="微软雅黑" panose="020B0503020204020204" pitchFamily="34" charset="-122"/>
                    <a:cs typeface="+mn-cs"/>
                  </a:rPr>
                  <a:t>&gt;</a:t>
                </a:r>
                <a:r>
                  <a:rPr lang="en-US" sz="1400" kern="1200">
                    <a:solidFill>
                      <a:srgbClr val="0D0D0D"/>
                    </a:solidFill>
                    <a:effectLst/>
                    <a:latin typeface="Arial" panose="020B0604020202020204" pitchFamily="34" charset="0"/>
                    <a:ea typeface="微软雅黑" panose="020B0503020204020204" pitchFamily="34" charset="-122"/>
                    <a:cs typeface="+mn-cs"/>
                  </a:rPr>
                  <a:t>  &lt;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2.</a:t>
                </a:r>
                <a:r>
                  <a:rPr lang="zh-CN" sz="1400" kern="1200">
                    <a:solidFill>
                      <a:srgbClr val="0D0D0D"/>
                    </a:solidFill>
                    <a:effectLst/>
                    <a:latin typeface="Arial" panose="020B0604020202020204" pitchFamily="34" charset="0"/>
                    <a:ea typeface="微软雅黑" panose="020B0503020204020204" pitchFamily="34" charset="-122"/>
                    <a:cs typeface="+mn-cs"/>
                  </a:rPr>
                  <a:t>列名</a:t>
                </a:r>
                <a:r>
                  <a:rPr lang="en-US" sz="1400" kern="1200">
                    <a:solidFill>
                      <a:srgbClr val="0D0D0D"/>
                    </a:solidFill>
                    <a:effectLst/>
                    <a:latin typeface="Arial" panose="020B0604020202020204" pitchFamily="34" charset="0"/>
                    <a:ea typeface="微软雅黑" panose="020B0503020204020204" pitchFamily="34" charset="-122"/>
                    <a:cs typeface="+mn-cs"/>
                  </a:rPr>
                  <a:t>&gt;]</a:t>
                </a:r>
                <a:endParaRPr lang="zh-CN" sz="1400" kern="1200">
                  <a:solidFill>
                    <a:srgbClr val="0D0D0D"/>
                  </a:solidFill>
                  <a:effectLst/>
                  <a:latin typeface="Arial" panose="020B0604020202020204" pitchFamily="34" charset="0"/>
                  <a:ea typeface="微软雅黑" panose="020B0503020204020204" pitchFamily="34" charset="-122"/>
                  <a:cs typeface="+mn-cs"/>
                </a:endParaRPr>
              </a:p>
            </p:txBody>
          </p:sp>
          <p:sp>
            <p:nvSpPr>
              <p:cNvPr id="17" name="文本框 1075"/>
              <p:cNvSpPr txBox="1"/>
              <p:nvPr/>
            </p:nvSpPr>
            <p:spPr>
              <a:xfrm>
                <a:off x="0" y="1"/>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a:effectLst/>
                    <a:latin typeface="等线 Light" panose="02010600030101010101" pitchFamily="2" charset="-122"/>
                    <a:ea typeface="黑体" panose="02010609060101010101" pitchFamily="49" charset="-122"/>
                    <a:cs typeface="Times New Roman" panose="02020603050405020304" pitchFamily="18" charset="0"/>
                  </a:rPr>
                  <a:t>语法格式一：</a:t>
                </a:r>
                <a:endParaRPr lang="zh-CN" sz="11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grpSp>
          <p:nvGrpSpPr>
            <p:cNvPr id="11" name="组合 10"/>
            <p:cNvGrpSpPr/>
            <p:nvPr/>
          </p:nvGrpSpPr>
          <p:grpSpPr>
            <a:xfrm>
              <a:off x="0" y="992020"/>
              <a:ext cx="5334000" cy="736881"/>
              <a:chOff x="0" y="-81685"/>
              <a:chExt cx="5248275" cy="634210"/>
            </a:xfrm>
          </p:grpSpPr>
          <p:sp>
            <p:nvSpPr>
              <p:cNvPr id="12" name="文本框 2"/>
              <p:cNvSpPr txBox="1">
                <a:spLocks noChangeArrowheads="1"/>
              </p:cNvSpPr>
              <p:nvPr/>
            </p:nvSpPr>
            <p:spPr bwMode="auto">
              <a:xfrm>
                <a:off x="0" y="117735"/>
                <a:ext cx="5248275" cy="4347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en-US" sz="1400" kern="1200">
                    <a:solidFill>
                      <a:srgbClr val="FF0D0D"/>
                    </a:solidFill>
                    <a:effectLst/>
                    <a:latin typeface="Arial" panose="020B0604020202020204" pitchFamily="34" charset="0"/>
                    <a:ea typeface="微软雅黑" panose="020B0503020204020204" pitchFamily="34" charset="-122"/>
                    <a:cs typeface="+mn-cs"/>
                  </a:rPr>
                  <a:t>Select </a:t>
                </a:r>
                <a:r>
                  <a:rPr lang="en-US" sz="1400" kern="1200">
                    <a:solidFill>
                      <a:srgbClr val="0D0D0D"/>
                    </a:solidFill>
                    <a:effectLst/>
                    <a:latin typeface="Arial" panose="020B0604020202020204" pitchFamily="34" charset="0"/>
                    <a:ea typeface="微软雅黑" panose="020B0503020204020204" pitchFamily="34" charset="-122"/>
                    <a:cs typeface="+mn-cs"/>
                  </a:rPr>
                  <a:t>&lt;</a:t>
                </a:r>
                <a:r>
                  <a:rPr lang="zh-CN" sz="1400" kern="1200">
                    <a:solidFill>
                      <a:srgbClr val="0D0D0D"/>
                    </a:solidFill>
                    <a:effectLst/>
                    <a:latin typeface="Arial" panose="020B0604020202020204" pitchFamily="34" charset="0"/>
                    <a:ea typeface="微软雅黑" panose="020B0503020204020204" pitchFamily="34" charset="-122"/>
                    <a:cs typeface="+mn-cs"/>
                  </a:rPr>
                  <a:t>输出字段或表达式列表</a:t>
                </a:r>
                <a:r>
                  <a:rPr lang="en-US" sz="1400" kern="1200">
                    <a:solidFill>
                      <a:srgbClr val="0D0D0D"/>
                    </a:solidFill>
                    <a:effectLst/>
                    <a:latin typeface="Arial" panose="020B0604020202020204" pitchFamily="34" charset="0"/>
                    <a:ea typeface="微软雅黑" panose="020B0503020204020204" pitchFamily="34" charset="-122"/>
                    <a:cs typeface="+mn-cs"/>
                  </a:rPr>
                  <a:t>&gt;</a:t>
                </a:r>
                <a:endParaRPr lang="zh-CN" sz="1400" kern="1200">
                  <a:solidFill>
                    <a:srgbClr val="0D0D0D"/>
                  </a:solidFill>
                  <a:effectLst/>
                  <a:latin typeface="Arial" panose="020B0604020202020204" pitchFamily="34" charset="0"/>
                  <a:ea typeface="微软雅黑" panose="020B0503020204020204" pitchFamily="34" charset="-122"/>
                  <a:cs typeface="+mn-cs"/>
                </a:endParaRPr>
              </a:p>
              <a:p>
                <a:pPr>
                  <a:lnSpc>
                    <a:spcPts val="1600"/>
                  </a:lnSpc>
                  <a:spcAft>
                    <a:spcPts val="0"/>
                  </a:spcAft>
                </a:pPr>
                <a:r>
                  <a:rPr lang="en-US" sz="1400" kern="1200">
                    <a:solidFill>
                      <a:srgbClr val="FF0D0D"/>
                    </a:solidFill>
                    <a:effectLst/>
                    <a:latin typeface="Arial" panose="020B0604020202020204" pitchFamily="34" charset="0"/>
                    <a:ea typeface="微软雅黑" panose="020B0503020204020204" pitchFamily="34" charset="-122"/>
                    <a:cs typeface="+mn-cs"/>
                  </a:rPr>
                  <a:t>From </a:t>
                </a:r>
                <a:r>
                  <a:rPr lang="en-US" sz="1400" kern="1200">
                    <a:solidFill>
                      <a:srgbClr val="0D0D0D"/>
                    </a:solidFill>
                    <a:effectLst/>
                    <a:latin typeface="Arial" panose="020B0604020202020204" pitchFamily="34" charset="0"/>
                    <a:ea typeface="微软雅黑" panose="020B0503020204020204" pitchFamily="34" charset="-122"/>
                    <a:cs typeface="+mn-cs"/>
                  </a:rPr>
                  <a:t>&lt;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1&gt;  </a:t>
                </a:r>
                <a:r>
                  <a:rPr lang="en-US" sz="1400" kern="1200">
                    <a:solidFill>
                      <a:srgbClr val="FF0D0D"/>
                    </a:solidFill>
                    <a:effectLst/>
                    <a:latin typeface="Arial" panose="020B0604020202020204" pitchFamily="34" charset="0"/>
                    <a:ea typeface="微软雅黑" panose="020B0503020204020204" pitchFamily="34" charset="-122"/>
                    <a:cs typeface="+mn-cs"/>
                  </a:rPr>
                  <a:t>&lt;</a:t>
                </a:r>
                <a:r>
                  <a:rPr lang="zh-CN" sz="1400" kern="1200">
                    <a:solidFill>
                      <a:srgbClr val="FF0D0D"/>
                    </a:solidFill>
                    <a:effectLst/>
                    <a:latin typeface="Arial" panose="020B0604020202020204" pitchFamily="34" charset="0"/>
                    <a:ea typeface="微软雅黑" panose="020B0503020204020204" pitchFamily="34" charset="-122"/>
                    <a:cs typeface="+mn-cs"/>
                  </a:rPr>
                  <a:t>连接类型</a:t>
                </a:r>
                <a:r>
                  <a:rPr lang="en-US" sz="1400" kern="1200">
                    <a:solidFill>
                      <a:srgbClr val="FF0D0D"/>
                    </a:solidFill>
                    <a:effectLst/>
                    <a:latin typeface="Arial" panose="020B0604020202020204" pitchFamily="34" charset="0"/>
                    <a:ea typeface="微软雅黑" panose="020B0503020204020204" pitchFamily="34" charset="-122"/>
                    <a:cs typeface="+mn-cs"/>
                  </a:rPr>
                  <a:t>&gt;</a:t>
                </a:r>
                <a:r>
                  <a:rPr lang="en-US" sz="1400" kern="1200">
                    <a:solidFill>
                      <a:srgbClr val="0D0D0D"/>
                    </a:solidFill>
                    <a:effectLst/>
                    <a:latin typeface="Arial" panose="020B0604020202020204" pitchFamily="34" charset="0"/>
                    <a:ea typeface="微软雅黑" panose="020B0503020204020204" pitchFamily="34" charset="-122"/>
                    <a:cs typeface="+mn-cs"/>
                  </a:rPr>
                  <a:t>  &lt;</a:t>
                </a:r>
                <a:r>
                  <a:rPr lang="zh-CN" sz="1400" kern="1200">
                    <a:solidFill>
                      <a:srgbClr val="0D0D0D"/>
                    </a:solidFill>
                    <a:effectLst/>
                    <a:latin typeface="Arial" panose="020B0604020202020204" pitchFamily="34" charset="0"/>
                    <a:ea typeface="微软雅黑" panose="020B0503020204020204" pitchFamily="34" charset="-122"/>
                    <a:cs typeface="+mn-cs"/>
                  </a:rPr>
                  <a:t>数据表</a:t>
                </a:r>
                <a:r>
                  <a:rPr lang="en-US" sz="1400" kern="1200">
                    <a:solidFill>
                      <a:srgbClr val="0D0D0D"/>
                    </a:solidFill>
                    <a:effectLst/>
                    <a:latin typeface="Arial" panose="020B0604020202020204" pitchFamily="34" charset="0"/>
                    <a:ea typeface="微软雅黑" panose="020B0503020204020204" pitchFamily="34" charset="-122"/>
                    <a:cs typeface="+mn-cs"/>
                  </a:rPr>
                  <a:t>2&gt; </a:t>
                </a:r>
                <a:r>
                  <a:rPr lang="en-US" sz="1100" kern="1200">
                    <a:solidFill>
                      <a:srgbClr val="0D0D0D"/>
                    </a:solidFill>
                    <a:effectLst/>
                    <a:latin typeface="Arial" panose="020B0604020202020204" pitchFamily="34" charset="0"/>
                    <a:ea typeface="微软雅黑" panose="020B0503020204020204" pitchFamily="34" charset="-122"/>
                    <a:cs typeface="+mn-cs"/>
                  </a:rPr>
                  <a:t> [</a:t>
                </a:r>
                <a:r>
                  <a:rPr lang="en-US" sz="1100" kern="1200">
                    <a:solidFill>
                      <a:srgbClr val="FF0D0D"/>
                    </a:solidFill>
                    <a:effectLst/>
                    <a:latin typeface="Arial" panose="020B0604020202020204" pitchFamily="34" charset="0"/>
                    <a:ea typeface="微软雅黑" panose="020B0503020204020204" pitchFamily="34" charset="-122"/>
                    <a:cs typeface="+mn-cs"/>
                  </a:rPr>
                  <a:t> On </a:t>
                </a:r>
                <a:r>
                  <a:rPr lang="en-US" sz="1100" kern="1200">
                    <a:solidFill>
                      <a:srgbClr val="0D0D0D"/>
                    </a:solidFill>
                    <a:effectLst/>
                    <a:latin typeface="Arial" panose="020B0604020202020204" pitchFamily="34" charset="0"/>
                    <a:ea typeface="微软雅黑" panose="020B0503020204020204" pitchFamily="34" charset="-122"/>
                    <a:cs typeface="+mn-cs"/>
                  </a:rPr>
                  <a:t>(&lt;</a:t>
                </a:r>
                <a:r>
                  <a:rPr lang="zh-CN" sz="1100" kern="1200">
                    <a:solidFill>
                      <a:srgbClr val="0D0D0D"/>
                    </a:solidFill>
                    <a:effectLst/>
                    <a:latin typeface="Arial" panose="020B0604020202020204" pitchFamily="34" charset="0"/>
                    <a:ea typeface="微软雅黑" panose="020B0503020204020204" pitchFamily="34" charset="-122"/>
                    <a:cs typeface="+mn-cs"/>
                  </a:rPr>
                  <a:t>连接条件</a:t>
                </a:r>
                <a:r>
                  <a:rPr lang="en-US" sz="1100" kern="1200">
                    <a:solidFill>
                      <a:srgbClr val="0D0D0D"/>
                    </a:solidFill>
                    <a:effectLst/>
                    <a:latin typeface="Arial" panose="020B0604020202020204" pitchFamily="34" charset="0"/>
                    <a:ea typeface="微软雅黑" panose="020B0503020204020204" pitchFamily="34" charset="-122"/>
                    <a:cs typeface="+mn-cs"/>
                  </a:rPr>
                  <a:t>&gt;) ]</a:t>
                </a:r>
                <a:endParaRPr lang="zh-CN" sz="1400" kern="1200">
                  <a:solidFill>
                    <a:srgbClr val="0D0D0D"/>
                  </a:solidFill>
                  <a:effectLst/>
                  <a:latin typeface="Arial" panose="020B0604020202020204" pitchFamily="34" charset="0"/>
                  <a:ea typeface="微软雅黑" panose="020B0503020204020204" pitchFamily="34" charset="-122"/>
                  <a:cs typeface="+mn-cs"/>
                </a:endParaRPr>
              </a:p>
            </p:txBody>
          </p:sp>
          <p:sp>
            <p:nvSpPr>
              <p:cNvPr id="13" name="文本框 1072"/>
              <p:cNvSpPr txBox="1"/>
              <p:nvPr/>
            </p:nvSpPr>
            <p:spPr>
              <a:xfrm>
                <a:off x="0" y="-81685"/>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a:effectLst/>
                    <a:latin typeface="等线 Light" panose="02010600030101010101" pitchFamily="2" charset="-122"/>
                    <a:ea typeface="黑体" panose="02010609060101010101" pitchFamily="49" charset="-122"/>
                    <a:cs typeface="Times New Roman" panose="02020603050405020304" pitchFamily="18" charset="0"/>
                  </a:rPr>
                  <a:t>语法格式二：</a:t>
                </a:r>
                <a:endParaRPr lang="zh-CN" sz="1100" kern="10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gr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140" y="405765"/>
            <a:ext cx="6282055" cy="425450"/>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任务实施</a:t>
            </a:r>
          </a:p>
        </p:txBody>
      </p:sp>
      <p:cxnSp>
        <p:nvCxnSpPr>
          <p:cNvPr id="5" name="直接连接符 4"/>
          <p:cNvCxnSpPr/>
          <p:nvPr/>
        </p:nvCxnSpPr>
        <p:spPr>
          <a:xfrm flipV="1">
            <a:off x="266700" y="892810"/>
            <a:ext cx="3509645" cy="1143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14" name="等腰三角形 13"/>
          <p:cNvSpPr/>
          <p:nvPr/>
        </p:nvSpPr>
        <p:spPr>
          <a:xfrm rot="20940000">
            <a:off x="369760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399224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123950" y="2028190"/>
            <a:ext cx="3810" cy="711200"/>
            <a:chOff x="1704" y="2776"/>
            <a:chExt cx="6" cy="1120"/>
          </a:xfrm>
        </p:grpSpPr>
        <p:cxnSp>
          <p:nvCxnSpPr>
            <p:cNvPr id="18" name="肘形连接符 17"/>
            <p:cNvCxnSpPr/>
            <p:nvPr>
              <p:custDataLst>
                <p:tags r:id="rId2"/>
              </p:custDataLst>
            </p:nvPr>
          </p:nvCxnSpPr>
          <p:spPr>
            <a:xfrm rot="16200000" flipH="1">
              <a:off x="1188" y="3302"/>
              <a:ext cx="1037" cy="5"/>
            </a:xfrm>
            <a:prstGeom prst="bentConnector5">
              <a:avLst>
                <a:gd name="adj1" fmla="val -24204"/>
                <a:gd name="adj2" fmla="val 324680000"/>
                <a:gd name="adj3" fmla="val 614368"/>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04" y="2776"/>
              <a:ext cx="6" cy="112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内容占位符 2"/>
          <p:cNvSpPr>
            <a:spLocks noGrp="1"/>
          </p:cNvSpPr>
          <p:nvPr>
            <p:custDataLst>
              <p:tags r:id="rId1"/>
            </p:custDataLst>
          </p:nvPr>
        </p:nvSpPr>
        <p:spPr>
          <a:xfrm>
            <a:off x="1917065" y="2096135"/>
            <a:ext cx="8971915" cy="22066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lgn="just" fontAlgn="auto">
              <a:lnSpc>
                <a:spcPct val="150000"/>
              </a:lnSpc>
              <a:spcBef>
                <a:spcPts val="100"/>
              </a:spcBef>
              <a:buFont typeface="+mj-ea"/>
              <a:buAutoNum type="ea1JpnChsDbPeriod"/>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内连接</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marL="571500" indent="-571500" algn="just" fontAlgn="auto">
              <a:lnSpc>
                <a:spcPct val="150000"/>
              </a:lnSpc>
              <a:spcBef>
                <a:spcPts val="100"/>
              </a:spcBef>
              <a:buFont typeface="+mj-ea"/>
              <a:buAutoNum type="ea1JpnChsDbPeriod"/>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外连接</a:t>
            </a:r>
            <a:endParaRPr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wipe/>
  </p:transition>
  <p:timing>
    <p:tnLst>
      <p:par>
        <p:cTn id="1" dur="indefinite" restart="never" nodeType="tmRoot"/>
      </p:par>
    </p:tnLst>
    <p:bldLst>
      <p:bldP spid="2" grpId="0"/>
      <p:bldP spid="2" grpId="1"/>
      <p:bldP spid="14" grpId="0" bldLvl="0" animBg="1"/>
      <p:bldP spid="14" grpId="1" animBg="1"/>
      <p:bldP spid="15" grpId="0" bldLvl="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363595"/>
            <a:ext cx="12192000" cy="3275330"/>
          </a:xfrm>
          <a:prstGeom prst="rect">
            <a:avLst/>
          </a:prstGeom>
          <a:solidFill>
            <a:srgbClr val="C3E4F2">
              <a:alpha val="17000"/>
            </a:srgbClr>
          </a:solidFill>
          <a:ln>
            <a:noFill/>
          </a:ln>
          <a:effectLst>
            <a:glow>
              <a:schemeClr val="accent1">
                <a:alpha val="55000"/>
              </a:schemeClr>
            </a:glow>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31140" y="377190"/>
            <a:ext cx="7420490" cy="454025"/>
          </a:xfrm>
        </p:spPr>
        <p:txBody>
          <a:bodyPr>
            <a:normAutofit fontScale="90000"/>
          </a:bodyPr>
          <a:lstStyle/>
          <a:p>
            <a:pPr lvl="0" algn="just"/>
            <a:r>
              <a:rPr lang="zh-CN" sz="3110" b="1" dirty="0">
                <a:latin typeface="微软雅黑" panose="020B0503020204020204" pitchFamily="34" charset="-122"/>
                <a:ea typeface="微软雅黑" panose="020B0503020204020204" pitchFamily="34" charset="-122"/>
                <a:cs typeface="微软雅黑" panose="020B0503020204020204" pitchFamily="34" charset="-122"/>
              </a:rPr>
              <a:t>一</a:t>
            </a:r>
            <a:r>
              <a:rPr lang="zh-CN" sz="311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10" b="1" dirty="0" smtClean="0">
                <a:latin typeface="微软雅黑" panose="020B0503020204020204" pitchFamily="34" charset="-122"/>
                <a:ea typeface="微软雅黑" panose="020B0503020204020204" pitchFamily="34" charset="-122"/>
                <a:cs typeface="微软雅黑" panose="020B0503020204020204" pitchFamily="34" charset="-122"/>
              </a:rPr>
              <a:t>内连接</a:t>
            </a:r>
            <a:r>
              <a:rPr lang="en-US" altLang="zh-CN" sz="3110" b="1" dirty="0" smtClean="0">
                <a:latin typeface="微软雅黑" panose="020B0503020204020204" pitchFamily="34" charset="-122"/>
                <a:ea typeface="微软雅黑" panose="020B0503020204020204" pitchFamily="34" charset="-122"/>
                <a:cs typeface="微软雅黑" panose="020B0503020204020204" pitchFamily="34" charset="-122"/>
              </a:rPr>
              <a:t>——1.INNER </a:t>
            </a:r>
            <a:r>
              <a:rPr lang="en-US" altLang="zh-CN" sz="3110" b="1" dirty="0">
                <a:latin typeface="微软雅黑" panose="020B0503020204020204" pitchFamily="34" charset="-122"/>
                <a:ea typeface="微软雅黑" panose="020B0503020204020204" pitchFamily="34" charset="-122"/>
                <a:cs typeface="微软雅黑" panose="020B0503020204020204" pitchFamily="34" charset="-122"/>
              </a:rPr>
              <a:t>JOIN</a:t>
            </a:r>
            <a:endParaRPr altLang="zh-CN" sz="311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等腰三角形 13"/>
          <p:cNvSpPr/>
          <p:nvPr/>
        </p:nvSpPr>
        <p:spPr>
          <a:xfrm rot="20940000">
            <a:off x="3842385" y="669925"/>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等腰三角形 14"/>
          <p:cNvSpPr/>
          <p:nvPr/>
        </p:nvSpPr>
        <p:spPr>
          <a:xfrm rot="20940000">
            <a:off x="4137025" y="510540"/>
            <a:ext cx="1164590" cy="692785"/>
          </a:xfrm>
          <a:prstGeom prst="triangle">
            <a:avLst>
              <a:gd name="adj" fmla="val 50031"/>
            </a:avLst>
          </a:prstGeom>
          <a:solidFill>
            <a:srgbClr val="3EA4D4">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内容占位符 2"/>
          <p:cNvSpPr>
            <a:spLocks noGrp="1"/>
          </p:cNvSpPr>
          <p:nvPr/>
        </p:nvSpPr>
        <p:spPr>
          <a:xfrm>
            <a:off x="2491105" y="2170954"/>
            <a:ext cx="9096375" cy="8509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30000"/>
              </a:lnSpc>
              <a:buNone/>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查询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学生的学号、姓名、课程编号、平时成绩、期末成绩。</a:t>
            </a:r>
            <a:endParaRPr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2"/>
          <p:cNvGrpSpPr/>
          <p:nvPr/>
        </p:nvGrpSpPr>
        <p:grpSpPr>
          <a:xfrm>
            <a:off x="477520" y="2170954"/>
            <a:ext cx="2013585" cy="673100"/>
            <a:chOff x="3394" y="2862"/>
            <a:chExt cx="3171" cy="1060"/>
          </a:xfrm>
        </p:grpSpPr>
        <p:sp>
          <p:nvSpPr>
            <p:cNvPr id="9" name="任意多边形 8"/>
            <p:cNvSpPr/>
            <p:nvPr>
              <p:custDataLst>
                <p:tags r:id="rId1"/>
              </p:custDataLst>
            </p:nvPr>
          </p:nvSpPr>
          <p:spPr>
            <a:xfrm>
              <a:off x="3459" y="2927"/>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chemeClr val="bg1"/>
            </a:solidFill>
            <a:ln>
              <a:solidFill>
                <a:srgbClr val="47A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任意多边形 3"/>
            <p:cNvSpPr/>
            <p:nvPr>
              <p:custDataLst>
                <p:tags r:id="rId2"/>
              </p:custDataLst>
            </p:nvPr>
          </p:nvSpPr>
          <p:spPr>
            <a:xfrm>
              <a:off x="3394" y="2862"/>
              <a:ext cx="3106" cy="985"/>
            </a:xfrm>
            <a:custGeom>
              <a:avLst/>
              <a:gdLst>
                <a:gd name="connsiteX0" fmla="*/ 0 w 3106"/>
                <a:gd name="connsiteY0" fmla="*/ 1129 h 1129"/>
                <a:gd name="connsiteX1" fmla="*/ 35 w 3106"/>
                <a:gd name="connsiteY1" fmla="*/ 26 h 1129"/>
                <a:gd name="connsiteX2" fmla="*/ 3106 w 3106"/>
                <a:gd name="connsiteY2" fmla="*/ 0 h 1129"/>
                <a:gd name="connsiteX3" fmla="*/ 2153 w 3106"/>
                <a:gd name="connsiteY3" fmla="*/ 1129 h 1129"/>
                <a:gd name="connsiteX4" fmla="*/ 0 w 3106"/>
                <a:gd name="connsiteY4" fmla="*/ 1129 h 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 h="1129">
                  <a:moveTo>
                    <a:pt x="0" y="1129"/>
                  </a:moveTo>
                  <a:lnTo>
                    <a:pt x="35" y="26"/>
                  </a:lnTo>
                  <a:lnTo>
                    <a:pt x="3106" y="0"/>
                  </a:lnTo>
                  <a:lnTo>
                    <a:pt x="2153" y="1129"/>
                  </a:lnTo>
                  <a:lnTo>
                    <a:pt x="0" y="1129"/>
                  </a:lnTo>
                  <a:close/>
                </a:path>
              </a:pathLst>
            </a:custGeom>
            <a:solidFill>
              <a:srgbClr val="086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en-US" altLang="zh-CN"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cxnSp>
          <p:nvCxnSpPr>
            <p:cNvPr id="18" name="肘形连接符 17"/>
            <p:cNvCxnSpPr/>
            <p:nvPr>
              <p:custDataLst>
                <p:tags r:id="rId3"/>
              </p:custDataLst>
            </p:nvPr>
          </p:nvCxnSpPr>
          <p:spPr>
            <a:xfrm rot="16200000" flipH="1">
              <a:off x="3075" y="3401"/>
              <a:ext cx="1037" cy="5"/>
            </a:xfrm>
            <a:prstGeom prst="bentConnector5">
              <a:avLst>
                <a:gd name="adj1" fmla="val -38669"/>
                <a:gd name="adj2" fmla="val 335775465"/>
                <a:gd name="adj3" fmla="val 145226"/>
              </a:avLst>
            </a:prstGeom>
            <a:ln>
              <a:gradFill>
                <a:gsLst>
                  <a:gs pos="9000">
                    <a:srgbClr val="086693"/>
                  </a:gs>
                  <a:gs pos="100000">
                    <a:schemeClr val="bg1"/>
                  </a:gs>
                  <a:gs pos="31000">
                    <a:schemeClr val="accent1">
                      <a:lumMod val="45000"/>
                      <a:lumOff val="55000"/>
                    </a:schemeClr>
                  </a:gs>
                  <a:gs pos="50000">
                    <a:schemeClr val="accent1">
                      <a:lumMod val="45000"/>
                      <a:lumOff val="55000"/>
                    </a:schemeClr>
                  </a:gs>
                  <a:gs pos="78000">
                    <a:schemeClr val="accent1">
                      <a:lumMod val="30000"/>
                      <a:lumOff val="70000"/>
                    </a:schemeClr>
                  </a:gs>
                </a:gsLst>
                <a:lin ang="5220000" scaled="0"/>
              </a:gra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66700" y="885190"/>
            <a:ext cx="3876675" cy="19050"/>
          </a:xfrm>
          <a:prstGeom prst="line">
            <a:avLst/>
          </a:prstGeom>
          <a:ln w="41275"/>
        </p:spPr>
        <p:style>
          <a:lnRef idx="3">
            <a:schemeClr val="accent2"/>
          </a:lnRef>
          <a:fillRef idx="0">
            <a:schemeClr val="accent2"/>
          </a:fillRef>
          <a:effectRef idx="2">
            <a:schemeClr val="accent2"/>
          </a:effectRef>
          <a:fontRef idx="minor">
            <a:schemeClr val="tx1"/>
          </a:fontRef>
        </p:style>
      </p:cxnSp>
      <p:sp>
        <p:nvSpPr>
          <p:cNvPr id="5" name="文本框 4"/>
          <p:cNvSpPr txBox="1"/>
          <p:nvPr/>
        </p:nvSpPr>
        <p:spPr>
          <a:xfrm>
            <a:off x="416877" y="3322320"/>
            <a:ext cx="6863817" cy="2277547"/>
          </a:xfrm>
          <a:prstGeom prst="rect">
            <a:avLst/>
          </a:prstGeom>
          <a:noFill/>
        </p:spPr>
        <p:txBody>
          <a:bodyPr wrap="square" rtlCol="0"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由</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表结构和表</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Student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表结构可知，</a:t>
            </a:r>
            <a:r>
              <a:rPr lang="en-US" altLang="zh-CN" dirty="0" err="1">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的数据来自于</a:t>
            </a:r>
            <a:r>
              <a:rPr lang="en-US" altLang="zh-CN" dirty="0" err="1">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，可以通过该字段建立联系。为此，首先选择数据库</a:t>
            </a:r>
            <a:r>
              <a:rPr lang="en-US" altLang="zh-CN" dirty="0" err="1">
                <a:latin typeface="微软雅黑" panose="020B0503020204020204" pitchFamily="34" charset="-122"/>
                <a:ea typeface="微软雅黑" panose="020B0503020204020204" pitchFamily="34" charset="-122"/>
                <a:cs typeface="微软雅黑" panose="020B0503020204020204" pitchFamily="34" charset="-122"/>
                <a:sym typeface="+mn-ea"/>
              </a:rPr>
              <a:t>Stuinfo</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，然后执行内连接查询语句</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Select </a:t>
            </a:r>
            <a:r>
              <a:rPr lang="en-US" altLang="zh-CN" sz="20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Score.Sno,Cno,Sname,UScore,EndScore</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from Score inner join Student on </a:t>
            </a:r>
            <a:r>
              <a:rPr lang="en-US" altLang="zh-CN" sz="2000" b="1"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Score.Sno</a:t>
            </a:r>
            <a:r>
              <a:rPr lang="en-US" altLang="zh-CN" sz="2000" b="1"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sz="2000" b="1" dirty="0" err="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Student.Sno</a:t>
            </a:r>
            <a:r>
              <a:rPr lang="zh-CN" altLang="en-US" sz="2000" b="1"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561974" y="1135665"/>
            <a:ext cx="7408833" cy="771525"/>
            <a:chOff x="0" y="1"/>
            <a:chExt cx="5248275" cy="664025"/>
          </a:xfrm>
        </p:grpSpPr>
        <p:sp>
          <p:nvSpPr>
            <p:cNvPr id="17" name="文本框 2"/>
            <p:cNvSpPr txBox="1">
              <a:spLocks noChangeArrowheads="1"/>
            </p:cNvSpPr>
            <p:nvPr/>
          </p:nvSpPr>
          <p:spPr bwMode="auto">
            <a:xfrm>
              <a:off x="0" y="229236"/>
              <a:ext cx="5248275" cy="434790"/>
            </a:xfrm>
            <a:prstGeom prst="rect">
              <a:avLst/>
            </a:prstGeom>
            <a:solidFill>
              <a:schemeClr val="accent5">
                <a:alpha val="30000"/>
              </a:schemeClr>
            </a:solidFill>
            <a:ln>
              <a:noFill/>
            </a:ln>
          </p:spPr>
          <p:style>
            <a:lnRef idx="0">
              <a:scrgbClr r="0" g="0" b="0"/>
            </a:lnRef>
            <a:fillRef idx="0">
              <a:scrgbClr r="0" g="0" b="0"/>
            </a:fillRef>
            <a:effectRef idx="0">
              <a:scrgbClr r="0" g="0" b="0"/>
            </a:effectRef>
            <a:fontRef idx="minor">
              <a:schemeClr val="lt1"/>
            </a:fontRef>
          </p:style>
          <p:txBody>
            <a:bodyPr rot="0" vert="horz" wrap="square" lIns="91440" tIns="45720" rIns="91440" bIns="45720" anchor="t" anchorCtr="0">
              <a:noAutofit/>
            </a:bodyPr>
            <a:lstStyle/>
            <a:p>
              <a:pPr>
                <a:lnSpc>
                  <a:spcPts val="1600"/>
                </a:lnSpc>
                <a:spcAft>
                  <a:spcPts val="0"/>
                </a:spcAft>
              </a:pPr>
              <a:r>
                <a:rPr lang="en-US" sz="1400" kern="1200" dirty="0">
                  <a:solidFill>
                    <a:srgbClr val="FF0D0D"/>
                  </a:solidFill>
                  <a:effectLst/>
                  <a:latin typeface="Arial" panose="020B0604020202020204" pitchFamily="34" charset="0"/>
                  <a:ea typeface="微软雅黑" panose="020B0503020204020204" pitchFamily="34" charset="-122"/>
                  <a:cs typeface="+mn-cs"/>
                </a:rPr>
                <a:t>Select </a:t>
              </a:r>
              <a:r>
                <a:rPr lang="en-US" sz="1400" kern="1200" dirty="0">
                  <a:solidFill>
                    <a:srgbClr val="0D0D0D"/>
                  </a:solidFill>
                  <a:effectLst/>
                  <a:latin typeface="Arial" panose="020B0604020202020204" pitchFamily="34" charset="0"/>
                  <a:ea typeface="微软雅黑" panose="020B0503020204020204" pitchFamily="34" charset="-122"/>
                  <a:cs typeface="+mn-cs"/>
                </a:rPr>
                <a:t>&lt;</a:t>
              </a:r>
              <a:r>
                <a:rPr lang="zh-CN" sz="1400" kern="1200" dirty="0">
                  <a:solidFill>
                    <a:srgbClr val="0D0D0D"/>
                  </a:solidFill>
                  <a:effectLst/>
                  <a:latin typeface="Arial" panose="020B0604020202020204" pitchFamily="34" charset="0"/>
                  <a:ea typeface="微软雅黑" panose="020B0503020204020204" pitchFamily="34" charset="-122"/>
                  <a:cs typeface="+mn-cs"/>
                </a:rPr>
                <a:t>输出字段或表达式列表</a:t>
              </a:r>
              <a:r>
                <a:rPr lang="en-US" sz="1400" kern="1200" dirty="0">
                  <a:solidFill>
                    <a:srgbClr val="0D0D0D"/>
                  </a:solidFill>
                  <a:effectLst/>
                  <a:latin typeface="Arial" panose="020B0604020202020204" pitchFamily="34" charset="0"/>
                  <a:ea typeface="微软雅黑" panose="020B0503020204020204" pitchFamily="34" charset="-122"/>
                  <a:cs typeface="+mn-cs"/>
                </a:rPr>
                <a:t>&gt;</a:t>
              </a:r>
              <a:endParaRPr lang="zh-CN" sz="1400" kern="1200" dirty="0">
                <a:solidFill>
                  <a:srgbClr val="0D0D0D"/>
                </a:solidFill>
                <a:effectLst/>
                <a:latin typeface="Arial" panose="020B0604020202020204" pitchFamily="34" charset="0"/>
                <a:ea typeface="微软雅黑" panose="020B0503020204020204" pitchFamily="34" charset="-122"/>
                <a:cs typeface="+mn-cs"/>
              </a:endParaRPr>
            </a:p>
            <a:p>
              <a:pPr>
                <a:lnSpc>
                  <a:spcPts val="1600"/>
                </a:lnSpc>
                <a:spcAft>
                  <a:spcPts val="0"/>
                </a:spcAft>
              </a:pPr>
              <a:r>
                <a:rPr lang="en-US" sz="1400" kern="1200" dirty="0">
                  <a:solidFill>
                    <a:srgbClr val="FF0D0D"/>
                  </a:solidFill>
                  <a:effectLst/>
                  <a:latin typeface="Arial" panose="020B0604020202020204" pitchFamily="34" charset="0"/>
                  <a:ea typeface="微软雅黑" panose="020B0503020204020204" pitchFamily="34" charset="-122"/>
                  <a:cs typeface="+mn-cs"/>
                </a:rPr>
                <a:t>From </a:t>
              </a:r>
              <a:r>
                <a:rPr lang="en-US" sz="1400" kern="1200" dirty="0">
                  <a:solidFill>
                    <a:srgbClr val="0D0D0D"/>
                  </a:solidFill>
                  <a:effectLst/>
                  <a:latin typeface="Arial" panose="020B0604020202020204" pitchFamily="34" charset="0"/>
                  <a:ea typeface="微软雅黑" panose="020B0503020204020204" pitchFamily="34" charset="-122"/>
                  <a:cs typeface="+mn-cs"/>
                </a:rPr>
                <a:t>&lt;</a:t>
              </a:r>
              <a:r>
                <a:rPr lang="zh-CN" sz="1400" kern="1200" dirty="0">
                  <a:solidFill>
                    <a:srgbClr val="0D0D0D"/>
                  </a:solidFill>
                  <a:effectLst/>
                  <a:latin typeface="Arial" panose="020B0604020202020204" pitchFamily="34" charset="0"/>
                  <a:ea typeface="微软雅黑" panose="020B0503020204020204" pitchFamily="34" charset="-122"/>
                  <a:cs typeface="+mn-cs"/>
                </a:rPr>
                <a:t>数据表</a:t>
              </a:r>
              <a:r>
                <a:rPr lang="en-US" sz="1400" kern="1200" dirty="0">
                  <a:solidFill>
                    <a:srgbClr val="0D0D0D"/>
                  </a:solidFill>
                  <a:effectLst/>
                  <a:latin typeface="Arial" panose="020B0604020202020204" pitchFamily="34" charset="0"/>
                  <a:ea typeface="微软雅黑" panose="020B0503020204020204" pitchFamily="34" charset="-122"/>
                  <a:cs typeface="+mn-cs"/>
                </a:rPr>
                <a:t>1&gt;  </a:t>
              </a:r>
              <a:r>
                <a:rPr lang="en-US" sz="1400" kern="1200" dirty="0">
                  <a:solidFill>
                    <a:srgbClr val="FF0D0D"/>
                  </a:solidFill>
                  <a:effectLst/>
                  <a:latin typeface="Arial" panose="020B0604020202020204" pitchFamily="34" charset="0"/>
                  <a:ea typeface="微软雅黑" panose="020B0503020204020204" pitchFamily="34" charset="-122"/>
                  <a:cs typeface="+mn-cs"/>
                </a:rPr>
                <a:t>Inner Join</a:t>
              </a:r>
              <a:r>
                <a:rPr lang="en-US" sz="1400" kern="1200" dirty="0">
                  <a:solidFill>
                    <a:srgbClr val="0D0D0D"/>
                  </a:solidFill>
                  <a:effectLst/>
                  <a:latin typeface="Arial" panose="020B0604020202020204" pitchFamily="34" charset="0"/>
                  <a:ea typeface="微软雅黑" panose="020B0503020204020204" pitchFamily="34" charset="-122"/>
                  <a:cs typeface="+mn-cs"/>
                </a:rPr>
                <a:t>  &lt;</a:t>
              </a:r>
              <a:r>
                <a:rPr lang="zh-CN" sz="1400" kern="1200" dirty="0">
                  <a:solidFill>
                    <a:srgbClr val="0D0D0D"/>
                  </a:solidFill>
                  <a:effectLst/>
                  <a:latin typeface="Arial" panose="020B0604020202020204" pitchFamily="34" charset="0"/>
                  <a:ea typeface="微软雅黑" panose="020B0503020204020204" pitchFamily="34" charset="-122"/>
                  <a:cs typeface="+mn-cs"/>
                </a:rPr>
                <a:t>数据表</a:t>
              </a:r>
              <a:r>
                <a:rPr lang="en-US" sz="1400" kern="1200" dirty="0">
                  <a:solidFill>
                    <a:srgbClr val="0D0D0D"/>
                  </a:solidFill>
                  <a:effectLst/>
                  <a:latin typeface="Arial" panose="020B0604020202020204" pitchFamily="34" charset="0"/>
                  <a:ea typeface="微软雅黑" panose="020B0503020204020204" pitchFamily="34" charset="-122"/>
                  <a:cs typeface="+mn-cs"/>
                </a:rPr>
                <a:t>2&gt; </a:t>
              </a:r>
              <a:r>
                <a:rPr lang="en-US" sz="1100" kern="1200" dirty="0">
                  <a:solidFill>
                    <a:srgbClr val="0D0D0D"/>
                  </a:solidFill>
                  <a:effectLst/>
                  <a:latin typeface="Arial" panose="020B0604020202020204" pitchFamily="34" charset="0"/>
                  <a:ea typeface="微软雅黑" panose="020B0503020204020204" pitchFamily="34" charset="-122"/>
                  <a:cs typeface="+mn-cs"/>
                </a:rPr>
                <a:t> </a:t>
              </a:r>
              <a:r>
                <a:rPr lang="en-US" sz="1400" kern="1200" dirty="0">
                  <a:solidFill>
                    <a:srgbClr val="0D0D0D"/>
                  </a:solidFill>
                  <a:effectLst/>
                  <a:latin typeface="Arial" panose="020B0604020202020204" pitchFamily="34" charset="0"/>
                  <a:ea typeface="微软雅黑" panose="020B0503020204020204" pitchFamily="34" charset="-122"/>
                  <a:cs typeface="+mn-cs"/>
                </a:rPr>
                <a:t>[</a:t>
              </a:r>
              <a:r>
                <a:rPr lang="en-US" sz="1400" kern="1200" dirty="0">
                  <a:solidFill>
                    <a:srgbClr val="FF0D0D"/>
                  </a:solidFill>
                  <a:effectLst/>
                  <a:latin typeface="Arial" panose="020B0604020202020204" pitchFamily="34" charset="0"/>
                  <a:ea typeface="微软雅黑" panose="020B0503020204020204" pitchFamily="34" charset="-122"/>
                  <a:cs typeface="+mn-cs"/>
                </a:rPr>
                <a:t> On </a:t>
              </a:r>
              <a:r>
                <a:rPr lang="en-US" sz="1400" kern="1200" dirty="0">
                  <a:solidFill>
                    <a:srgbClr val="0D0D0D"/>
                  </a:solidFill>
                  <a:effectLst/>
                  <a:latin typeface="Arial" panose="020B0604020202020204" pitchFamily="34" charset="0"/>
                  <a:ea typeface="微软雅黑" panose="020B0503020204020204" pitchFamily="34" charset="-122"/>
                  <a:cs typeface="+mn-cs"/>
                </a:rPr>
                <a:t>(&lt;</a:t>
              </a:r>
              <a:r>
                <a:rPr lang="zh-CN" sz="1400" kern="1200" dirty="0">
                  <a:solidFill>
                    <a:srgbClr val="0D0D0D"/>
                  </a:solidFill>
                  <a:effectLst/>
                  <a:latin typeface="Arial" panose="020B0604020202020204" pitchFamily="34" charset="0"/>
                  <a:ea typeface="微软雅黑" panose="020B0503020204020204" pitchFamily="34" charset="-122"/>
                  <a:cs typeface="+mn-cs"/>
                </a:rPr>
                <a:t>连接条件</a:t>
              </a:r>
              <a:r>
                <a:rPr lang="en-US" sz="1400" kern="1200" dirty="0">
                  <a:solidFill>
                    <a:srgbClr val="0D0D0D"/>
                  </a:solidFill>
                  <a:effectLst/>
                  <a:latin typeface="Arial" panose="020B0604020202020204" pitchFamily="34" charset="0"/>
                  <a:ea typeface="微软雅黑" panose="020B0503020204020204" pitchFamily="34" charset="-122"/>
                  <a:cs typeface="+mn-cs"/>
                </a:rPr>
                <a:t>&gt;) ]</a:t>
              </a:r>
              <a:endParaRPr lang="zh-CN" kern="1200" dirty="0">
                <a:solidFill>
                  <a:srgbClr val="0D0D0D"/>
                </a:solidFill>
                <a:effectLst/>
                <a:latin typeface="Arial" panose="020B0604020202020204" pitchFamily="34" charset="0"/>
                <a:ea typeface="微软雅黑" panose="020B0503020204020204" pitchFamily="34" charset="-122"/>
                <a:cs typeface="+mn-cs"/>
              </a:endParaRPr>
            </a:p>
          </p:txBody>
        </p:sp>
        <p:sp>
          <p:nvSpPr>
            <p:cNvPr id="19" name="文本框 1078"/>
            <p:cNvSpPr txBox="1"/>
            <p:nvPr/>
          </p:nvSpPr>
          <p:spPr>
            <a:xfrm>
              <a:off x="0" y="1"/>
              <a:ext cx="5248275" cy="191885"/>
            </a:xfrm>
            <a:prstGeom prst="rect">
              <a:avLst/>
            </a:prstGeom>
            <a:noFill/>
            <a:ln>
              <a:noFill/>
            </a:ln>
          </p:spPr>
          <p:txBody>
            <a:bodyPr rot="0" spcFirstLastPara="0" vert="horz" wrap="square" lIns="0" tIns="0" rIns="0" bIns="0" numCol="1" spcCol="0" rtlCol="0" fromWordArt="0" anchor="t" anchorCtr="0" forceAA="0" compatLnSpc="1">
              <a:noAutofit/>
            </a:bodyPr>
            <a:lstStyle/>
            <a:p>
              <a:pPr algn="just">
                <a:spcAft>
                  <a:spcPts val="0"/>
                </a:spcAft>
              </a:pPr>
              <a:r>
                <a:rPr lang="zh-CN" sz="1600" kern="100" dirty="0">
                  <a:effectLst/>
                  <a:latin typeface="等线 Light" panose="02010600030101010101" pitchFamily="2" charset="-122"/>
                  <a:ea typeface="黑体" panose="02010609060101010101" pitchFamily="49" charset="-122"/>
                  <a:cs typeface="Times New Roman" panose="02020603050405020304" pitchFamily="18" charset="0"/>
                </a:rPr>
                <a:t>语法格式：</a:t>
              </a:r>
              <a:endParaRPr lang="zh-CN" sz="1100"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grpSp>
      <p:pic>
        <p:nvPicPr>
          <p:cNvPr id="20" name="图片 19"/>
          <p:cNvPicPr/>
          <p:nvPr/>
        </p:nvPicPr>
        <p:blipFill>
          <a:blip r:embed="rId5"/>
          <a:stretch>
            <a:fillRect/>
          </a:stretch>
        </p:blipFill>
        <p:spPr>
          <a:xfrm>
            <a:off x="7228936" y="3322320"/>
            <a:ext cx="5014823" cy="2922816"/>
          </a:xfrm>
          <a:prstGeom prst="rect">
            <a:avLst/>
          </a:prstGeom>
        </p:spPr>
      </p:pic>
    </p:spTree>
    <p:extLst>
      <p:ext uri="{BB962C8B-B14F-4D97-AF65-F5344CB8AC3E}">
        <p14:creationId xmlns:p14="http://schemas.microsoft.com/office/powerpoint/2010/main" val="3210299549"/>
      </p:ext>
    </p:extLst>
  </p:cSld>
  <p:clrMapOvr>
    <a:masterClrMapping/>
  </p:clrMapOvr>
  <p:transition spd="med">
    <p:pull/>
  </p:transition>
  <p:timing>
    <p:tnLst>
      <p:par>
        <p:cTn id="1" dur="indefinite" restart="never" nodeType="tmRoot"/>
      </p:par>
    </p:tnLst>
    <p:bldLst>
      <p:bldP spid="6" grpId="0" bldLvl="0" animBg="1"/>
      <p:bldP spid="6" grpId="1" animBg="1"/>
      <p:bldP spid="2" grpId="0"/>
      <p:bldP spid="2" grpId="1"/>
      <p:bldP spid="14" grpId="0" bldLvl="0" animBg="1"/>
      <p:bldP spid="14" grpId="1" animBg="1"/>
      <p:bldP spid="15" grpId="0" bldLvl="0" animBg="1"/>
      <p:bldP spid="15" grpId="1" animBg="1"/>
      <p:bldP spid="7" grpId="0"/>
      <p:bldP spid="7"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0de8edbe-9188-4e51-80bd-b8237a2a4405"/>
  <p:tag name="COMMONDATA" val="eyJoZGlkIjoiNzlkMzI4MTZlNGE1YzdmY2Y2NmZhMWZmNTVmYjA0YzM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74,&quot;width&quot;:2052}"/>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44,&quot;width&quot;:8496}"/>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2052</Words>
  <Application>Microsoft Office PowerPoint</Application>
  <PresentationFormat>宽屏</PresentationFormat>
  <Paragraphs>142</Paragraphs>
  <Slides>27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MicrosoftYaHei</vt:lpstr>
      <vt:lpstr>等线</vt:lpstr>
      <vt:lpstr>等线 Light</vt:lpstr>
      <vt:lpstr>黑体</vt:lpstr>
      <vt:lpstr>宋体</vt:lpstr>
      <vt:lpstr>微软雅黑</vt:lpstr>
      <vt:lpstr>Arial</vt:lpstr>
      <vt:lpstr>Calibri</vt:lpstr>
      <vt:lpstr>Times New Roman</vt:lpstr>
      <vt:lpstr>Wingdings</vt:lpstr>
      <vt:lpstr>Office 主题​​</vt:lpstr>
      <vt:lpstr>PowerPoint 演示文稿</vt:lpstr>
      <vt:lpstr>任务三  多表查询</vt:lpstr>
      <vt:lpstr>学习目标</vt:lpstr>
      <vt:lpstr>情境引入</vt:lpstr>
      <vt:lpstr>任务3-1：连接查询</vt:lpstr>
      <vt:lpstr>任务分析</vt:lpstr>
      <vt:lpstr>知识学习</vt:lpstr>
      <vt:lpstr>任务实施</vt:lpstr>
      <vt:lpstr>一、内连接——1.INNER JOIN</vt:lpstr>
      <vt:lpstr>一、内连接——1.INNER JOIN</vt:lpstr>
      <vt:lpstr>一、内连接——2. Where子句实现内连接</vt:lpstr>
      <vt:lpstr>一、内连接——2. Where子句实现内连接</vt:lpstr>
      <vt:lpstr>一、内连接——3. 自连接</vt:lpstr>
      <vt:lpstr>二、外连接</vt:lpstr>
      <vt:lpstr>二、外连接——1.左外连接（LEFT OUTER JOIN）</vt:lpstr>
      <vt:lpstr>二、外连接——2.右外连接（RIGHT  OUTER JOIN）</vt:lpstr>
      <vt:lpstr>任务3-2：其他查询</vt:lpstr>
      <vt:lpstr>任务分析</vt:lpstr>
      <vt:lpstr>知识学习</vt:lpstr>
      <vt:lpstr>知识学习</vt:lpstr>
      <vt:lpstr>任务实施</vt:lpstr>
      <vt:lpstr>一、联合查询</vt:lpstr>
      <vt:lpstr>二、子查询——1.IN子查询</vt:lpstr>
      <vt:lpstr>二、子查询——2. Exists子查询</vt:lpstr>
      <vt:lpstr>二、子查询——3.比较子查询</vt:lpstr>
      <vt:lpstr>二、子查询——3.比较子查询</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jsj01</dc:creator>
  <cp:lastModifiedBy>yl1122</cp:lastModifiedBy>
  <cp:revision>104</cp:revision>
  <dcterms:created xsi:type="dcterms:W3CDTF">2023-02-01T08:11:00Z</dcterms:created>
  <dcterms:modified xsi:type="dcterms:W3CDTF">2023-12-10T09:06:34Z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13A23278388F4834BF9FF88FF5CDF5C7_13</vt:lpwstr>
  </property>
  <property fmtid="{D5CDD505-2E9C-101B-9397-08002B2CF9AE}" pid="3" name="KSOProductBuildVer">
    <vt:lpwstr>2052-12.1.0.15358</vt:lpwstr>
  </property>
</Properties>
</file>